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09" r:id="rId3"/>
    <p:sldId id="435" r:id="rId4"/>
    <p:sldId id="257" r:id="rId5"/>
    <p:sldId id="262" r:id="rId6"/>
    <p:sldId id="452" r:id="rId7"/>
    <p:sldId id="450" r:id="rId8"/>
    <p:sldId id="451" r:id="rId9"/>
    <p:sldId id="453" r:id="rId10"/>
    <p:sldId id="455" r:id="rId11"/>
    <p:sldId id="454" r:id="rId12"/>
    <p:sldId id="458" r:id="rId13"/>
    <p:sldId id="457" r:id="rId14"/>
    <p:sldId id="456" r:id="rId15"/>
    <p:sldId id="441" r:id="rId16"/>
    <p:sldId id="442" r:id="rId17"/>
    <p:sldId id="449" r:id="rId18"/>
    <p:sldId id="459" r:id="rId19"/>
    <p:sldId id="443" r:id="rId20"/>
    <p:sldId id="444" r:id="rId21"/>
    <p:sldId id="445" r:id="rId22"/>
    <p:sldId id="446" r:id="rId23"/>
    <p:sldId id="460" r:id="rId24"/>
    <p:sldId id="447" r:id="rId25"/>
    <p:sldId id="437" r:id="rId26"/>
    <p:sldId id="448" r:id="rId27"/>
    <p:sldId id="436" r:id="rId28"/>
    <p:sldId id="26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34FBEE-D1E1-40AE-8D3B-E542CBB9206F}" v="7" dt="2024-04-18T19:02:50.40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78885" autoAdjust="0"/>
  </p:normalViewPr>
  <p:slideViewPr>
    <p:cSldViewPr snapToGrid="0">
      <p:cViewPr varScale="1">
        <p:scale>
          <a:sx n="84" d="100"/>
          <a:sy n="84" d="100"/>
        </p:scale>
        <p:origin x="15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17:25:27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24575,'2234'0'-1365,"-2219"0"-5461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17:25:40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24575,'236'2'0,"249"-5"0,-448 1 0,0-1 0,-1-2 0,1-2 0,56-18 0,-71 19 0,1 2 0,-1 1 0,1 1 0,0 0 0,0 2 0,34 4 0,15-2 0,64-4 0,149 5 0,-205 5 0,46 2 0,3625-13 0,-1932 5 0,-1816-2 12,1 1 0,-1-1 1,1 1-1,-1 0 0,0 0 0,1 0 0,-1 0 0,0 1 0,0-1 0,5 4 0,25 8-1510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17:25:54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24575,'9'1'0,"-1"0"0,1 1 0,-1-1 0,0 1 0,1 1 0,13 6 0,-14-6 0,1 1 0,0-1 0,0-1 0,0 1 0,18 1 0,457-3 0,-228-3 0,680 2-1365,-920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17:26:03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24575,'37'1'0,"0"2"0,37 7 0,-21-4 0,1-3 0,83-5 0,-32-1 0,3128 3 0,-3108-19 0,2311 18 0,-1178 3 0,1156-2 0,-2409 0 11,1-1 1,0 0-1,0 0 0,0-1 0,-1 1 0,1-1 0,-1 0 0,9-5 1,18-6-1478,-18 9-5360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17:26:10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76 24575,'171'2'0,"175"-5"0,-195-18 0,-61 6 0,-27-3 0,-52 14 0,0 1 0,0-1 0,0 2 0,0-1 0,15 0 0,528 2 0,-261 3 0,3345-2-1365,-3623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949F79-3E8C-4B91-AB0A-8FABB9FCF65E}" type="datetimeFigureOut">
              <a:rPr lang="pl-PL" smtClean="0"/>
              <a:t>2024-05-15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79AFE-C69D-4812-A18C-071681084D9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120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9AFE-C69D-4812-A18C-071681084D9C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0570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Komponent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9AFE-C69D-4812-A18C-071681084D9C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3781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Komponent</a:t>
            </a:r>
          </a:p>
          <a:p>
            <a:endParaRPr lang="pl-PL" dirty="0"/>
          </a:p>
          <a:p>
            <a:r>
              <a:rPr lang="pl-PL" dirty="0"/>
              <a:t>Zdolność do analizy danych z różnych źródeł we wspólnej statystyce/raportach 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9AFE-C69D-4812-A18C-071681084D9C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246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dirty="0">
                <a:effectLst/>
              </a:rPr>
              <a:t>Przykłady:</a:t>
            </a:r>
          </a:p>
          <a:p>
            <a:r>
              <a:rPr lang="pl-PL" sz="1200" dirty="0">
                <a:effectLst/>
              </a:rPr>
              <a:t>1. Kompletność</a:t>
            </a:r>
            <a:r>
              <a:rPr lang="pl-PL" dirty="0"/>
              <a:t> - </a:t>
            </a:r>
            <a:r>
              <a:rPr lang="pl-PL" sz="1200" dirty="0">
                <a:effectLst/>
              </a:rPr>
              <a:t>Jeśli rekord zawiera dane urodzenia 01/01/1900, jest bardzo prawdopodobne, że pole nigdy nie zostało wypełnione.</a:t>
            </a:r>
          </a:p>
          <a:p>
            <a:r>
              <a:rPr lang="pl-PL" dirty="0"/>
              <a:t>2. Unikalność - J</a:t>
            </a:r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eśli w tabeli o pięciu wierszach występują cztery różne wartości kolorów (czerwony, niebieski, żółty i zielony), pole to jest 80% (lub 4/5) unikalne.</a:t>
            </a:r>
          </a:p>
          <a:p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3. Spójność - Pole e-mail zawierające sformatowane adresy e-mail, NIP, PESEL lub pole z imieniem zawierające wartości liczbowe.</a:t>
            </a:r>
          </a:p>
          <a:p>
            <a:r>
              <a:rPr lang="pl-PL" dirty="0"/>
              <a:t>4. Poprawność - D</a:t>
            </a:r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la pola kraju/regionu (zgodnego z wartościami taksonomii), wartość “US of A” nie jest poprawna.</a:t>
            </a:r>
          </a:p>
          <a:p>
            <a:r>
              <a:rPr lang="pl-PL" dirty="0"/>
              <a:t>5. Dokładność -</a:t>
            </a:r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 Jeśli na fakturze wymieniono numer SKU i cenę rozszerzoną, która różni się od oryginalnego zamówienia to rekord w bazie pozycji na fakturze jest niedokładny.</a:t>
            </a:r>
          </a:p>
          <a:p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6. Powiązanie - J</a:t>
            </a:r>
            <a:r>
              <a:rPr lang="pl-PL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eśli na fakturze wylistowany jest błędny kod SKU lub opis produktu, pozycja na fakturze nie jest możliwa do powiązania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9AFE-C69D-4812-A18C-071681084D9C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4605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9AFE-C69D-4812-A18C-071681084D9C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99385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9AFE-C69D-4812-A18C-071681084D9C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3668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9AFE-C69D-4812-A18C-071681084D9C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5582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Anegdota: wymiana czujnika temperatury procesu przemysłowego – stary podaje w *C (Celsjusza) a nowy w *F (Farenheita) -&gt; przy -40 obie skale się zrównują -&gt; jak rozpoznać błędną interpretację odczytów? (bo sam odczyt jest poprawny – tylko jednostki interpretujemy inaczej)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9AFE-C69D-4812-A18C-071681084D9C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9096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Źródło: https://niebezpiecznik.pl/post/wyciek-danych-centrum-all-med-w-lodzi-o-co-tu-chodzi/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9AFE-C69D-4812-A18C-071681084D9C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43864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9AFE-C69D-4812-A18C-071681084D9C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8763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9AFE-C69D-4812-A18C-071681084D9C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5843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9AFE-C69D-4812-A18C-071681084D9C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1512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222222"/>
                </a:solidFill>
                <a:effectLst/>
                <a:highlight>
                  <a:srgbClr val="FDFDFD"/>
                </a:highlight>
                <a:latin typeface="firaregular"/>
              </a:rPr>
              <a:t>Dość dobrze dobrane komponenty jakości, które możemy w prosty sposób przełożyć na aspekt jakości danych w raportowaniu</a:t>
            </a:r>
          </a:p>
          <a:p>
            <a:endParaRPr lang="pl-PL" b="0" i="0" dirty="0">
              <a:solidFill>
                <a:srgbClr val="222222"/>
              </a:solidFill>
              <a:effectLst/>
              <a:highlight>
                <a:srgbClr val="FDFDFD"/>
              </a:highlight>
              <a:latin typeface="firaregular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9AFE-C69D-4812-A18C-071681084D9C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42203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Komponent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9AFE-C69D-4812-A18C-071681084D9C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42294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Komponent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9AFE-C69D-4812-A18C-071681084D9C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6252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Komponent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9AFE-C69D-4812-A18C-071681084D9C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9918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Komponent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79AFE-C69D-4812-A18C-071681084D9C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7252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46E8-D4CE-2F58-1510-F9C515512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355C5C-17E7-BAFE-2DE1-B2D645514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32DA2-9F3D-CBEC-4755-6E1918EF7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9CE76-640E-5157-7B51-6A9305B8C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BD15F-ED34-89FB-D132-ACE112141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83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863A-C6E3-2A45-6E79-3EAD718C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A9438-72B6-1420-F28B-4C31D93B2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39C1C-2569-9C57-865C-DE7D32711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30CCC-4C22-5A33-5E30-D47024D61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FC9A7-FF49-4545-B2D5-672A0F4E5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9CF51-49D9-00BB-B689-26C03AB6A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88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69D5F-480F-8497-ED83-BA0FB63DE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65057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475AD-A3DA-6F7F-DEE3-4A0D55FFD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50444-C4B7-BF77-E77E-32363E5DE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E2C262-6AE0-AAE5-11C9-FDF32E4CE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637F91-2EC2-E4F2-334F-4C0C1AAE2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BDF604-7A2C-09FA-748F-0AA262B0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5CDB47-8ECC-918D-17AB-7EABD292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E7ED50-068B-EB42-17A0-EF4332862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53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2BD0-3E8F-915C-23F3-4FFF40C28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E57ABD-964D-D1CB-61C2-086DBC52B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9639E-E6C4-F10B-274F-ECD5D6F9B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8FADB-9722-FDB8-B825-864C61B9F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47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B6F395-F0CD-D071-58F0-98D92341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3E10D7-DCE6-9773-E24E-4EBCF260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035-63A4-992E-886B-D827C2C8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50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2912-2EB3-7935-32F8-6C235A03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E4228-55C4-BA66-9130-8E67E9D39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26836"/>
            <a:ext cx="6172200" cy="473421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ACB25-3607-0C37-09BE-F9B3381E7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49070-EE56-FD1E-9EE1-4782C9086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91F71-1703-5E8F-1C8A-AAA2026B7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BC3BA-9DAF-76B5-0592-BF039C40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4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C3EE-DD3D-CC0A-9622-34AF2925E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6F5ECF-C541-6FC8-65E5-0C48F86A93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17600"/>
            <a:ext cx="6172200" cy="4743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8BC86-F3CB-0712-0F2B-63F3D994B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008B2-EEFD-36BF-E8C7-B270B96BA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7105F-11BE-92C7-4A21-3AA3CF934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93FA3-679C-7B34-E566-8D1680AA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09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B6F395-F0CD-D071-58F0-98D92341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3E10D7-DCE6-9773-E24E-4EBCF260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035-63A4-992E-886B-D827C2C8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179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B6F395-F0CD-D071-58F0-98D92341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3E10D7-DCE6-9773-E24E-4EBCF260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035-63A4-992E-886B-D827C2C8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4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4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69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9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84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44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32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55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1FD6-33E0-2040-45C9-164DEC5A9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BDA95-0DDB-08BC-079E-0F75B082E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560B5-F692-EDD5-6D04-D9A5EE7C8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17E0E-5288-F7B7-8530-D3F6A9DE3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AA9C9-DC12-1035-8CEB-55828072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52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720FCF-99F2-7A24-42F1-EBD4F3377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C20CC-F572-DE62-0AAB-CCC457410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A2F9E-3C55-8F8A-D67A-7C9AA57BE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8732D-4FFE-1FB3-4CFA-9B128DD83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B36AF-2FAC-96CE-CCF7-B6189B2DE1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28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swald" pitchFamily="2" charset="-1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swald" pitchFamily="2" charset="-1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swald" pitchFamily="2" charset="-18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swald" pitchFamily="2" charset="-18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swald" pitchFamily="2" charset="-18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swald" pitchFamily="2" charset="-18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eat-expectations/great_expectations" TargetMode="External"/><Relationship Id="rId2" Type="http://schemas.openxmlformats.org/officeDocument/2006/relationships/hyperlink" Target="https://github.com/dqop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alogica/dbt-expectations" TargetMode="External"/><Relationship Id="rId4" Type="http://schemas.openxmlformats.org/officeDocument/2006/relationships/hyperlink" Target="https://www.getdbt.com/blog/data-quality-testing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.xm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C3F91-B0F6-F32C-9685-D17905EA71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noProof="0" dirty="0"/>
              <a:t>HOLISTYCZNE PODEJŚCIE DO JAKOŚCI DANYCH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95A24-37C0-A695-CCE7-96772F48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17849"/>
          </a:xfrm>
        </p:spPr>
        <p:txBody>
          <a:bodyPr>
            <a:normAutofit/>
          </a:bodyPr>
          <a:lstStyle/>
          <a:p>
            <a:endParaRPr lang="pl-PL" sz="3200" noProof="0" dirty="0"/>
          </a:p>
          <a:p>
            <a:r>
              <a:rPr lang="pl-PL" sz="3200" noProof="0" dirty="0"/>
              <a:t>Roman Czarko-Wasiutycz</a:t>
            </a:r>
            <a:endParaRPr lang="en-US" sz="3200" noProof="0" dirty="0"/>
          </a:p>
          <a:p>
            <a:endParaRPr lang="pl-PL" sz="3200" dirty="0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C70E560F-DB1D-FBFD-2496-F0A677D45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3804" y="4836008"/>
            <a:ext cx="2784391" cy="48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8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3E6671-4CD3-F1E9-F35E-AF750174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3. Aktualność i terminowość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B262064-893B-D1D8-69F7-F02E64B1D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b="1" dirty="0">
                <a:latin typeface="+mn-lt"/>
              </a:rPr>
              <a:t>Aktualność</a:t>
            </a:r>
            <a:r>
              <a:rPr lang="pl-PL" dirty="0">
                <a:latin typeface="+mn-lt"/>
              </a:rPr>
              <a:t> informacji odzwierciedla </a:t>
            </a:r>
            <a:r>
              <a:rPr lang="pl-PL" b="1" dirty="0">
                <a:latin typeface="+mn-lt"/>
              </a:rPr>
              <a:t>czas pomiędzy jej dostępnością </a:t>
            </a:r>
            <a:r>
              <a:rPr lang="pl-PL" dirty="0">
                <a:latin typeface="+mn-lt"/>
              </a:rPr>
              <a:t>a </a:t>
            </a:r>
            <a:r>
              <a:rPr lang="pl-PL" b="1" dirty="0">
                <a:latin typeface="+mn-lt"/>
              </a:rPr>
              <a:t>wydarzeniem lub zjawiskiem, jakie opisuje</a:t>
            </a:r>
            <a:r>
              <a:rPr lang="pl-PL" dirty="0">
                <a:latin typeface="+mn-lt"/>
              </a:rPr>
              <a:t>. </a:t>
            </a:r>
          </a:p>
          <a:p>
            <a:endParaRPr lang="pl-PL" b="1" dirty="0">
              <a:latin typeface="+mn-lt"/>
            </a:endParaRPr>
          </a:p>
          <a:p>
            <a:r>
              <a:rPr lang="pl-PL" b="1" dirty="0">
                <a:latin typeface="+mn-lt"/>
              </a:rPr>
              <a:t>Terminowość</a:t>
            </a:r>
            <a:r>
              <a:rPr lang="pl-PL" dirty="0">
                <a:latin typeface="+mn-lt"/>
              </a:rPr>
              <a:t> jest związana z </a:t>
            </a:r>
            <a:r>
              <a:rPr lang="pl-PL" b="1" dirty="0">
                <a:latin typeface="+mn-lt"/>
              </a:rPr>
              <a:t>opóźnieniem czasowym </a:t>
            </a:r>
            <a:r>
              <a:rPr lang="pl-PL" dirty="0">
                <a:latin typeface="+mn-lt"/>
              </a:rPr>
              <a:t>pomiędzy </a:t>
            </a:r>
            <a:r>
              <a:rPr lang="pl-PL" b="1" dirty="0">
                <a:latin typeface="+mn-lt"/>
              </a:rPr>
              <a:t>rzeczywistą datą dostarczenia danych </a:t>
            </a:r>
            <a:r>
              <a:rPr lang="pl-PL" dirty="0">
                <a:latin typeface="+mn-lt"/>
              </a:rPr>
              <a:t>oraz </a:t>
            </a:r>
            <a:r>
              <a:rPr lang="pl-PL" b="1" dirty="0">
                <a:latin typeface="+mn-lt"/>
              </a:rPr>
              <a:t>planowaną datą dostarczenia danych </a:t>
            </a:r>
            <a:r>
              <a:rPr lang="pl-PL" dirty="0">
                <a:latin typeface="+mn-lt"/>
              </a:rPr>
              <a:t>- na przykład, w związku z datami ogłaszanymi w oficjalnym kalendarzu publikacji, ustanowionymi  w zarządzeniach lub uzgodnionymi wcześniej z klientami.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634FE45-C5B6-7A12-CF3D-04E189DE7BAC}"/>
              </a:ext>
            </a:extLst>
          </p:cNvPr>
          <p:cNvSpPr txBox="1"/>
          <p:nvPr/>
        </p:nvSpPr>
        <p:spPr>
          <a:xfrm>
            <a:off x="838200" y="6307217"/>
            <a:ext cx="8474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Źródło: https://bip.stat.gov.pl/dzialalnosc-statystyki-publicznej/jakosc-w-statystyce/definicja-jakosci-w-statystyce-publicznej</a:t>
            </a:r>
          </a:p>
        </p:txBody>
      </p:sp>
    </p:spTree>
    <p:extLst>
      <p:ext uri="{BB962C8B-B14F-4D97-AF65-F5344CB8AC3E}">
        <p14:creationId xmlns:p14="http://schemas.microsoft.com/office/powerpoint/2010/main" val="955502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3E6671-4CD3-F1E9-F35E-AF750174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4. Dostępność i przejrzystość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B262064-893B-D1D8-69F7-F02E64B1D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pl-PL" b="1" dirty="0">
                <a:latin typeface="+mn-lt"/>
              </a:rPr>
              <a:t>Dostępność</a:t>
            </a:r>
            <a:r>
              <a:rPr lang="pl-PL" dirty="0">
                <a:latin typeface="+mn-lt"/>
              </a:rPr>
              <a:t> odnosi się do </a:t>
            </a:r>
            <a:r>
              <a:rPr lang="pl-PL" b="1" dirty="0">
                <a:latin typeface="+mn-lt"/>
              </a:rPr>
              <a:t>fizycznych warunków</a:t>
            </a:r>
            <a:r>
              <a:rPr lang="pl-PL" dirty="0">
                <a:latin typeface="+mn-lt"/>
              </a:rPr>
              <a:t>, w jakich </a:t>
            </a:r>
            <a:r>
              <a:rPr lang="pl-PL" b="1" dirty="0">
                <a:latin typeface="+mn-lt"/>
              </a:rPr>
              <a:t>użytkownicy</a:t>
            </a:r>
            <a:r>
              <a:rPr lang="pl-PL" dirty="0">
                <a:latin typeface="+mn-lt"/>
              </a:rPr>
              <a:t> mogą </a:t>
            </a:r>
            <a:r>
              <a:rPr lang="pl-PL" b="1" dirty="0">
                <a:latin typeface="+mn-lt"/>
              </a:rPr>
              <a:t>uzyskiwać dane</a:t>
            </a:r>
            <a:r>
              <a:rPr lang="pl-PL" dirty="0">
                <a:latin typeface="+mn-lt"/>
              </a:rPr>
              <a:t> i obejmuje: kanały dystrybucji, procedury składania zamówień, czas potrzebny na realizację dostawy, politykę cenową, dogodne warunki marketingowe (prawa autorskie itp.), dostępność mikro- i </a:t>
            </a:r>
            <a:r>
              <a:rPr lang="pl-PL" dirty="0" err="1">
                <a:latin typeface="+mn-lt"/>
              </a:rPr>
              <a:t>makrodanych</a:t>
            </a:r>
            <a:r>
              <a:rPr lang="pl-PL" dirty="0">
                <a:latin typeface="+mn-lt"/>
              </a:rPr>
              <a:t>, media (wydruk, pliki, CD-ROM, Internet), itp. </a:t>
            </a:r>
          </a:p>
          <a:p>
            <a:pPr>
              <a:lnSpc>
                <a:spcPct val="100000"/>
              </a:lnSpc>
            </a:pPr>
            <a:endParaRPr lang="pl-PL" b="1" dirty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pl-PL" b="1" dirty="0">
                <a:latin typeface="+mn-lt"/>
              </a:rPr>
              <a:t>Przejrzystość </a:t>
            </a:r>
            <a:r>
              <a:rPr lang="pl-PL" dirty="0">
                <a:latin typeface="+mn-lt"/>
              </a:rPr>
              <a:t>odnosi się do otoczenia informacyjnego danych, czyli faktu </a:t>
            </a:r>
            <a:r>
              <a:rPr lang="pl-PL" b="1" dirty="0">
                <a:latin typeface="+mn-lt"/>
              </a:rPr>
              <a:t>łączenia ich z odpowiednimi metadanymi</a:t>
            </a:r>
            <a:r>
              <a:rPr lang="pl-PL" dirty="0">
                <a:latin typeface="+mn-lt"/>
              </a:rPr>
              <a:t> (informacje tekstowe, wyjaśnienia, dokumentacja itp.) i </a:t>
            </a:r>
            <a:r>
              <a:rPr lang="pl-PL" b="1" dirty="0">
                <a:latin typeface="+mn-lt"/>
              </a:rPr>
              <a:t>formami graficznymi </a:t>
            </a:r>
            <a:r>
              <a:rPr lang="pl-PL" dirty="0">
                <a:latin typeface="+mn-lt"/>
              </a:rPr>
              <a:t>(wykresy, diagramy i mapy), faktu dostępności informacji dotyczących jakości danych (</a:t>
            </a:r>
            <a:r>
              <a:rPr lang="pl-PL" b="1" dirty="0">
                <a:latin typeface="+mn-lt"/>
              </a:rPr>
              <a:t>łącznie z ograniczeniami wykorzystania</a:t>
            </a:r>
            <a:r>
              <a:rPr lang="pl-PL" dirty="0">
                <a:latin typeface="+mn-lt"/>
              </a:rPr>
              <a:t>) oraz zakresu pomocy dodatkowej oferowanej przez instytucję statystyczną.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73926630-0A47-D85E-03F0-AE52DDC26F5B}"/>
              </a:ext>
            </a:extLst>
          </p:cNvPr>
          <p:cNvSpPr txBox="1"/>
          <p:nvPr/>
        </p:nvSpPr>
        <p:spPr>
          <a:xfrm>
            <a:off x="838200" y="6307217"/>
            <a:ext cx="8474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Źródło: https://bip.stat.gov.pl/dzialalnosc-statystyki-publicznej/jakosc-w-statystyce/definicja-jakosci-w-statystyce-publicznej</a:t>
            </a:r>
          </a:p>
        </p:txBody>
      </p:sp>
    </p:spTree>
    <p:extLst>
      <p:ext uri="{BB962C8B-B14F-4D97-AF65-F5344CB8AC3E}">
        <p14:creationId xmlns:p14="http://schemas.microsoft.com/office/powerpoint/2010/main" val="2360382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3E6671-4CD3-F1E9-F35E-AF750174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5. Porównywalność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B262064-893B-D1D8-69F7-F02E64B1D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pl-PL" dirty="0">
                <a:latin typeface="+mn-lt"/>
              </a:rPr>
              <a:t>Kryterium </a:t>
            </a:r>
            <a:r>
              <a:rPr lang="pl-PL" b="1" dirty="0">
                <a:latin typeface="+mn-lt"/>
              </a:rPr>
              <a:t>porównywalności </a:t>
            </a:r>
            <a:r>
              <a:rPr lang="pl-PL" dirty="0">
                <a:latin typeface="+mn-lt"/>
              </a:rPr>
              <a:t>ma na celu pomiar wpływu </a:t>
            </a:r>
            <a:r>
              <a:rPr lang="pl-PL" b="1" dirty="0">
                <a:latin typeface="+mn-lt"/>
              </a:rPr>
              <a:t>różnic w stosowanych pojęciach i definicjach </a:t>
            </a:r>
            <a:r>
              <a:rPr lang="pl-PL" dirty="0">
                <a:latin typeface="+mn-lt"/>
              </a:rPr>
              <a:t>statystycznych </a:t>
            </a:r>
            <a:r>
              <a:rPr lang="pl-PL" b="1" dirty="0">
                <a:latin typeface="+mn-lt"/>
              </a:rPr>
              <a:t>przy porównywaniu </a:t>
            </a:r>
            <a:r>
              <a:rPr lang="pl-PL" dirty="0">
                <a:latin typeface="+mn-lt"/>
              </a:rPr>
              <a:t>statystyk z </a:t>
            </a:r>
            <a:r>
              <a:rPr lang="pl-PL" b="1" dirty="0">
                <a:latin typeface="+mn-lt"/>
              </a:rPr>
              <a:t>różnych obszarów </a:t>
            </a:r>
            <a:r>
              <a:rPr lang="pl-PL" dirty="0">
                <a:latin typeface="+mn-lt"/>
              </a:rPr>
              <a:t>geograficznych, dziedzin  </a:t>
            </a:r>
            <a:r>
              <a:rPr lang="pl-PL" dirty="0" err="1">
                <a:latin typeface="+mn-lt"/>
              </a:rPr>
              <a:t>pozageograficznych</a:t>
            </a:r>
            <a:r>
              <a:rPr lang="pl-PL" dirty="0">
                <a:latin typeface="+mn-lt"/>
              </a:rPr>
              <a:t> lub okresów bazowych. </a:t>
            </a:r>
          </a:p>
          <a:p>
            <a:pPr marL="0" indent="0">
              <a:lnSpc>
                <a:spcPct val="100000"/>
              </a:lnSpc>
              <a:buNone/>
            </a:pPr>
            <a:endParaRPr lang="pl-PL" dirty="0">
              <a:latin typeface="+mn-lt"/>
            </a:endParaRPr>
          </a:p>
          <a:p>
            <a:pPr marL="230400" lvl="1" indent="0">
              <a:lnSpc>
                <a:spcPct val="100000"/>
              </a:lnSpc>
              <a:buNone/>
            </a:pPr>
            <a:r>
              <a:rPr lang="pl-PL" sz="2900" dirty="0">
                <a:latin typeface="+mn-lt"/>
              </a:rPr>
              <a:t>Istnieją trzy główne rodzaje porównywalności statystyk:</a:t>
            </a:r>
          </a:p>
          <a:p>
            <a:pPr>
              <a:lnSpc>
                <a:spcPct val="100000"/>
              </a:lnSpc>
            </a:pPr>
            <a:r>
              <a:rPr lang="pl-PL" dirty="0">
                <a:latin typeface="+mn-lt"/>
              </a:rPr>
              <a:t>Porównywalność </a:t>
            </a:r>
            <a:r>
              <a:rPr lang="pl-PL" b="1" dirty="0">
                <a:latin typeface="+mn-lt"/>
              </a:rPr>
              <a:t>czasowa</a:t>
            </a:r>
            <a:r>
              <a:rPr lang="pl-PL" dirty="0">
                <a:latin typeface="+mn-lt"/>
              </a:rPr>
              <a:t> jest związana z </a:t>
            </a:r>
            <a:r>
              <a:rPr lang="pl-PL" b="1" dirty="0">
                <a:latin typeface="+mn-lt"/>
              </a:rPr>
              <a:t>porównaniem wyników uzyskanych</a:t>
            </a:r>
            <a:r>
              <a:rPr lang="pl-PL" dirty="0">
                <a:latin typeface="+mn-lt"/>
              </a:rPr>
              <a:t> w normalnym trybie z analogicznych operacji statystycznych przeprowadzonych </a:t>
            </a:r>
            <a:r>
              <a:rPr lang="pl-PL" b="1" dirty="0">
                <a:latin typeface="+mn-lt"/>
              </a:rPr>
              <a:t>w różnym czasie</a:t>
            </a:r>
            <a:r>
              <a:rPr lang="pl-PL" dirty="0">
                <a:latin typeface="+mn-lt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pl-PL" dirty="0">
                <a:latin typeface="+mn-lt"/>
              </a:rPr>
              <a:t>Aspekt </a:t>
            </a:r>
            <a:r>
              <a:rPr lang="pl-PL" b="1" dirty="0">
                <a:latin typeface="+mn-lt"/>
              </a:rPr>
              <a:t>geograficzny</a:t>
            </a:r>
            <a:r>
              <a:rPr lang="pl-PL" dirty="0">
                <a:latin typeface="+mn-lt"/>
              </a:rPr>
              <a:t> porównywalności kładzie nacisk na </a:t>
            </a:r>
            <a:r>
              <a:rPr lang="pl-PL" b="1" dirty="0">
                <a:latin typeface="+mn-lt"/>
              </a:rPr>
              <a:t>porównanie</a:t>
            </a:r>
            <a:r>
              <a:rPr lang="pl-PL" dirty="0">
                <a:latin typeface="+mn-lt"/>
              </a:rPr>
              <a:t> statystyk </a:t>
            </a:r>
            <a:r>
              <a:rPr lang="pl-PL" b="1" dirty="0">
                <a:latin typeface="+mn-lt"/>
              </a:rPr>
              <a:t>pomiędzy</a:t>
            </a:r>
            <a:r>
              <a:rPr lang="pl-PL" dirty="0">
                <a:latin typeface="+mn-lt"/>
              </a:rPr>
              <a:t> </a:t>
            </a:r>
            <a:r>
              <a:rPr lang="pl-PL" b="1" dirty="0">
                <a:latin typeface="+mn-lt"/>
              </a:rPr>
              <a:t>krajami</a:t>
            </a:r>
            <a:r>
              <a:rPr lang="pl-PL" dirty="0">
                <a:latin typeface="+mn-lt"/>
              </a:rPr>
              <a:t> i/lub </a:t>
            </a:r>
            <a:r>
              <a:rPr lang="pl-PL" b="1" dirty="0">
                <a:latin typeface="+mn-lt"/>
              </a:rPr>
              <a:t>regionami</a:t>
            </a:r>
            <a:r>
              <a:rPr lang="pl-PL" dirty="0">
                <a:latin typeface="+mn-lt"/>
              </a:rPr>
              <a:t> w celu zapewnienia jednolitości zbiorczych statystyk na danym poziomie (międzynarodowym, europejskim, regionalnym).</a:t>
            </a:r>
          </a:p>
          <a:p>
            <a:pPr>
              <a:lnSpc>
                <a:spcPct val="100000"/>
              </a:lnSpc>
            </a:pPr>
            <a:r>
              <a:rPr lang="pl-PL" dirty="0">
                <a:latin typeface="+mn-lt"/>
              </a:rPr>
              <a:t>Porównywalność pomiędzy </a:t>
            </a:r>
            <a:r>
              <a:rPr lang="pl-PL" b="1" dirty="0">
                <a:latin typeface="+mn-lt"/>
              </a:rPr>
              <a:t>dziedzinami</a:t>
            </a:r>
            <a:r>
              <a:rPr lang="pl-PL" dirty="0">
                <a:latin typeface="+mn-lt"/>
              </a:rPr>
              <a:t> odnosi się do dziedzin </a:t>
            </a:r>
            <a:r>
              <a:rPr lang="pl-PL" dirty="0" err="1">
                <a:latin typeface="+mn-lt"/>
              </a:rPr>
              <a:t>pozageograficznych</a:t>
            </a:r>
            <a:r>
              <a:rPr lang="pl-PL" dirty="0">
                <a:latin typeface="+mn-lt"/>
              </a:rPr>
              <a:t>, na przykład sektorów przemysłowych, różnych typów gospodarstw domowych, itp.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9C24F45-4302-6894-636F-F4AC31E2FED4}"/>
              </a:ext>
            </a:extLst>
          </p:cNvPr>
          <p:cNvSpPr txBox="1"/>
          <p:nvPr/>
        </p:nvSpPr>
        <p:spPr>
          <a:xfrm>
            <a:off x="838200" y="6307217"/>
            <a:ext cx="8474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Źródło: https://bip.stat.gov.pl/dzialalnosc-statystyki-publicznej/jakosc-w-statystyce/definicja-jakosci-w-statystyce-publicznej</a:t>
            </a:r>
          </a:p>
        </p:txBody>
      </p:sp>
    </p:spTree>
    <p:extLst>
      <p:ext uri="{BB962C8B-B14F-4D97-AF65-F5344CB8AC3E}">
        <p14:creationId xmlns:p14="http://schemas.microsoft.com/office/powerpoint/2010/main" val="1258520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3E6671-4CD3-F1E9-F35E-AF750174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6. Spójność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B262064-893B-D1D8-69F7-F02E64B1D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pl-PL" b="1" dirty="0">
                <a:latin typeface="+mn-lt"/>
              </a:rPr>
              <a:t>Spójność</a:t>
            </a:r>
            <a:r>
              <a:rPr lang="pl-PL" dirty="0">
                <a:latin typeface="+mn-lt"/>
              </a:rPr>
              <a:t> statystyki jest to </a:t>
            </a:r>
            <a:r>
              <a:rPr lang="pl-PL" b="1" dirty="0">
                <a:latin typeface="+mn-lt"/>
              </a:rPr>
              <a:t>zdolność</a:t>
            </a:r>
            <a:r>
              <a:rPr lang="pl-PL" dirty="0">
                <a:latin typeface="+mn-lt"/>
              </a:rPr>
              <a:t> statystyki do </a:t>
            </a:r>
            <a:r>
              <a:rPr lang="pl-PL" b="1" dirty="0">
                <a:latin typeface="+mn-lt"/>
              </a:rPr>
              <a:t>wiarygodnej zmiany </a:t>
            </a:r>
            <a:r>
              <a:rPr lang="pl-PL" dirty="0">
                <a:latin typeface="+mn-lt"/>
              </a:rPr>
              <a:t>jej </a:t>
            </a:r>
            <a:r>
              <a:rPr lang="pl-PL" b="1" dirty="0">
                <a:latin typeface="+mn-lt"/>
              </a:rPr>
              <a:t>konfiguracji</a:t>
            </a:r>
            <a:r>
              <a:rPr lang="pl-PL" dirty="0">
                <a:latin typeface="+mn-lt"/>
              </a:rPr>
              <a:t> na różne sposoby i dla różnych zastosowań.</a:t>
            </a:r>
          </a:p>
          <a:p>
            <a:pPr>
              <a:lnSpc>
                <a:spcPct val="100000"/>
              </a:lnSpc>
            </a:pPr>
            <a:r>
              <a:rPr lang="pl-PL" dirty="0">
                <a:latin typeface="+mn-lt"/>
              </a:rPr>
              <a:t>Statystyki powstałe na bazie </a:t>
            </a:r>
            <a:r>
              <a:rPr lang="pl-PL" b="1" dirty="0">
                <a:latin typeface="+mn-lt"/>
              </a:rPr>
              <a:t>pojedynczego źródła są zazwyczaj spójne </a:t>
            </a:r>
            <a:r>
              <a:rPr lang="pl-PL" dirty="0">
                <a:latin typeface="+mn-lt"/>
              </a:rPr>
              <a:t>w takim sensie, że podstawowe wyniki uzyskane z rozważanego badania mogą podlegać wielu wiarygodnym kombinacjom w celu uzyskania wyników bardziej kompleksowych. </a:t>
            </a:r>
          </a:p>
          <a:p>
            <a:pPr>
              <a:lnSpc>
                <a:spcPct val="100000"/>
              </a:lnSpc>
            </a:pPr>
            <a:r>
              <a:rPr lang="pl-PL" dirty="0">
                <a:latin typeface="+mn-lt"/>
              </a:rPr>
              <a:t>Statystyki powstałe na bazie </a:t>
            </a:r>
            <a:r>
              <a:rPr lang="pl-PL" b="1" dirty="0">
                <a:latin typeface="+mn-lt"/>
              </a:rPr>
              <a:t>różnych źródeł</a:t>
            </a:r>
            <a:r>
              <a:rPr lang="pl-PL" dirty="0">
                <a:latin typeface="+mn-lt"/>
              </a:rPr>
              <a:t>, a zwłaszcza na podstawie badań statystycznych o odmiennym charakterze i/lub częstotliwości </a:t>
            </a:r>
            <a:r>
              <a:rPr lang="pl-PL" b="1" dirty="0">
                <a:latin typeface="+mn-lt"/>
              </a:rPr>
              <a:t>mogą nie być całkowicie spójne</a:t>
            </a:r>
            <a:r>
              <a:rPr lang="pl-PL" dirty="0">
                <a:latin typeface="+mn-lt"/>
              </a:rPr>
              <a:t> pod takim względem, że u ich podstaw mogą leżeć różne podejścia, klasyfikacje i normy metodologiczne. Powyższe statystyki mogą dostarczać niezupełnie spójnego przekazu; użytkownicy powinni zostać jednoznacznie poinformowani o możliwych skutkach.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E75F7E7D-C433-7A41-8C84-453E3FFEB3F5}"/>
              </a:ext>
            </a:extLst>
          </p:cNvPr>
          <p:cNvSpPr txBox="1"/>
          <p:nvPr/>
        </p:nvSpPr>
        <p:spPr>
          <a:xfrm>
            <a:off x="838200" y="6307217"/>
            <a:ext cx="8474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Źródło: https://bip.stat.gov.pl/dzialalnosc-statystyki-publicznej/jakosc-w-statystyce/definicja-jakosci-w-statystyce-publicznej</a:t>
            </a:r>
          </a:p>
        </p:txBody>
      </p:sp>
    </p:spTree>
    <p:extLst>
      <p:ext uri="{BB962C8B-B14F-4D97-AF65-F5344CB8AC3E}">
        <p14:creationId xmlns:p14="http://schemas.microsoft.com/office/powerpoint/2010/main" val="920822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3E6671-4CD3-F1E9-F35E-AF750174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Metryki jakości danych w </a:t>
            </a:r>
            <a:br>
              <a:rPr lang="pl-PL" dirty="0"/>
            </a:br>
            <a:r>
              <a:rPr lang="pl-PL" dirty="0"/>
              <a:t>Microsoft </a:t>
            </a:r>
            <a:r>
              <a:rPr lang="pl-PL" dirty="0" err="1"/>
              <a:t>Cloud</a:t>
            </a:r>
            <a:r>
              <a:rPr lang="pl-PL" dirty="0"/>
              <a:t> </a:t>
            </a:r>
            <a:r>
              <a:rPr lang="pl-PL" dirty="0" err="1"/>
              <a:t>Adoption</a:t>
            </a:r>
            <a:r>
              <a:rPr lang="pl-PL" dirty="0"/>
              <a:t> Framework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77F2BF64-E102-FEFD-D6C6-C0FEA9B72512}"/>
              </a:ext>
            </a:extLst>
          </p:cNvPr>
          <p:cNvSpPr txBox="1"/>
          <p:nvPr/>
        </p:nvSpPr>
        <p:spPr>
          <a:xfrm>
            <a:off x="838200" y="6307217"/>
            <a:ext cx="8731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Źródło: https://learn.microsoft.com/en-us/azure/cloud-adoption-framework/scenarios/cloud-scale-analytics/govern-data-quality</a:t>
            </a:r>
          </a:p>
        </p:txBody>
      </p:sp>
      <p:sp>
        <p:nvSpPr>
          <p:cNvPr id="22" name="Symbol zastępczy zawartości 21">
            <a:extLst>
              <a:ext uri="{FF2B5EF4-FFF2-40B4-BE49-F238E27FC236}">
                <a16:creationId xmlns:a16="http://schemas.microsoft.com/office/drawing/2014/main" id="{6B95F14E-C7E3-3045-B114-1B9235C39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pl-PL" b="1" i="0" dirty="0">
                <a:solidFill>
                  <a:srgbClr val="111111"/>
                </a:solidFill>
                <a:effectLst/>
                <a:latin typeface="-apple-system"/>
              </a:rPr>
              <a:t>Kompletność</a:t>
            </a:r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 (</a:t>
            </a:r>
            <a:r>
              <a:rPr lang="pl-PL" b="0" i="0" dirty="0" err="1">
                <a:solidFill>
                  <a:srgbClr val="111111"/>
                </a:solidFill>
                <a:effectLst/>
                <a:latin typeface="-apple-system"/>
              </a:rPr>
              <a:t>Completeness</a:t>
            </a:r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):</a:t>
            </a:r>
          </a:p>
          <a:p>
            <a:pPr marL="457200" lvl="1" indent="0" algn="l">
              <a:buNone/>
            </a:pPr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Kompletność to </a:t>
            </a:r>
            <a:r>
              <a:rPr lang="pl-PL" b="1" i="0" dirty="0">
                <a:solidFill>
                  <a:srgbClr val="111111"/>
                </a:solidFill>
                <a:effectLst/>
                <a:latin typeface="-apple-system"/>
              </a:rPr>
              <a:t>procent całkowitej liczby niepustych pól </a:t>
            </a:r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w zbiorze danych. Mierzy dostępność danych oraz pola w zbiorze, które nie są puste, oraz wartości domyślne, które zostały zmienione. </a:t>
            </a:r>
          </a:p>
          <a:p>
            <a:pPr algn="l">
              <a:buFont typeface="+mj-lt"/>
              <a:buAutoNum type="arabicPeriod"/>
            </a:pPr>
            <a:r>
              <a:rPr lang="pl-PL" b="1" i="0" dirty="0">
                <a:solidFill>
                  <a:srgbClr val="111111"/>
                </a:solidFill>
                <a:effectLst/>
                <a:latin typeface="-apple-system"/>
              </a:rPr>
              <a:t>Unikalność</a:t>
            </a:r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 (</a:t>
            </a:r>
            <a:r>
              <a:rPr lang="pl-PL" b="0" i="0" dirty="0" err="1">
                <a:solidFill>
                  <a:srgbClr val="111111"/>
                </a:solidFill>
                <a:effectLst/>
                <a:latin typeface="-apple-system"/>
              </a:rPr>
              <a:t>Uniqueness</a:t>
            </a:r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):</a:t>
            </a:r>
          </a:p>
          <a:p>
            <a:pPr marL="457200" lvl="1" indent="0" algn="l">
              <a:buNone/>
            </a:pPr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Unikalność to </a:t>
            </a:r>
            <a:r>
              <a:rPr lang="pl-PL" b="1" i="0" dirty="0">
                <a:solidFill>
                  <a:srgbClr val="111111"/>
                </a:solidFill>
                <a:effectLst/>
                <a:latin typeface="-apple-system"/>
              </a:rPr>
              <a:t>procent wartości niepowtarzalnych</a:t>
            </a:r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 w danej kolumnie w porównaniu </a:t>
            </a:r>
            <a:r>
              <a:rPr lang="pl-PL" b="1" i="0" dirty="0">
                <a:solidFill>
                  <a:srgbClr val="111111"/>
                </a:solidFill>
                <a:effectLst/>
                <a:latin typeface="-apple-system"/>
              </a:rPr>
              <a:t>do liczby wierszy</a:t>
            </a:r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 w tabeli. </a:t>
            </a:r>
          </a:p>
          <a:p>
            <a:pPr algn="l">
              <a:buFont typeface="+mj-lt"/>
              <a:buAutoNum type="arabicPeriod"/>
            </a:pPr>
            <a:r>
              <a:rPr lang="pl-PL" b="1" i="0" dirty="0">
                <a:solidFill>
                  <a:srgbClr val="111111"/>
                </a:solidFill>
                <a:effectLst/>
                <a:latin typeface="-apple-system"/>
              </a:rPr>
              <a:t>Spójność</a:t>
            </a:r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 (</a:t>
            </a:r>
            <a:r>
              <a:rPr lang="pl-PL" b="0" i="0" dirty="0" err="1">
                <a:solidFill>
                  <a:srgbClr val="111111"/>
                </a:solidFill>
                <a:effectLst/>
                <a:latin typeface="-apple-system"/>
              </a:rPr>
              <a:t>Consistency</a:t>
            </a:r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):</a:t>
            </a:r>
          </a:p>
          <a:p>
            <a:pPr marL="457200" lvl="1" indent="0" algn="l">
              <a:buNone/>
            </a:pPr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Spójność to procent danych </a:t>
            </a:r>
            <a:r>
              <a:rPr lang="pl-PL" b="1" i="0" dirty="0">
                <a:solidFill>
                  <a:srgbClr val="111111"/>
                </a:solidFill>
                <a:effectLst/>
                <a:latin typeface="-apple-system"/>
              </a:rPr>
              <a:t>posiadających wzorce </a:t>
            </a:r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w danej kolumnie </a:t>
            </a:r>
            <a:r>
              <a:rPr lang="pl-PL" b="1" i="0" dirty="0">
                <a:solidFill>
                  <a:srgbClr val="111111"/>
                </a:solidFill>
                <a:effectLst/>
                <a:latin typeface="-apple-system"/>
              </a:rPr>
              <a:t>zgodnie z oczekiwanym</a:t>
            </a:r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pl-PL" b="1" i="0" dirty="0">
                <a:solidFill>
                  <a:srgbClr val="111111"/>
                </a:solidFill>
                <a:effectLst/>
                <a:latin typeface="-apple-system"/>
              </a:rPr>
              <a:t>typem danych</a:t>
            </a:r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 lub </a:t>
            </a:r>
            <a:r>
              <a:rPr lang="pl-PL" b="1" i="0" dirty="0">
                <a:solidFill>
                  <a:srgbClr val="111111"/>
                </a:solidFill>
                <a:effectLst/>
                <a:latin typeface="-apple-system"/>
              </a:rPr>
              <a:t>formatem</a:t>
            </a:r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pl-PL" b="1" i="0" dirty="0">
                <a:solidFill>
                  <a:srgbClr val="111111"/>
                </a:solidFill>
                <a:effectLst/>
                <a:latin typeface="-apple-system"/>
              </a:rPr>
              <a:t>Poprawność</a:t>
            </a:r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 (</a:t>
            </a:r>
            <a:r>
              <a:rPr lang="pl-PL" b="0" i="0" dirty="0" err="1">
                <a:solidFill>
                  <a:srgbClr val="111111"/>
                </a:solidFill>
                <a:effectLst/>
                <a:latin typeface="-apple-system"/>
              </a:rPr>
              <a:t>Validity</a:t>
            </a:r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):</a:t>
            </a:r>
          </a:p>
          <a:p>
            <a:pPr marL="457200" lvl="1" indent="0" algn="l">
              <a:buNone/>
            </a:pPr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Poprawność to procent </a:t>
            </a:r>
            <a:r>
              <a:rPr lang="pl-PL" b="1" i="0" dirty="0">
                <a:solidFill>
                  <a:srgbClr val="111111"/>
                </a:solidFill>
                <a:effectLst/>
                <a:latin typeface="-apple-system"/>
              </a:rPr>
              <a:t>dopasowania danych </a:t>
            </a:r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do </a:t>
            </a:r>
            <a:r>
              <a:rPr lang="pl-PL" b="1" i="0" dirty="0">
                <a:solidFill>
                  <a:srgbClr val="111111"/>
                </a:solidFill>
                <a:effectLst/>
                <a:latin typeface="-apple-system"/>
              </a:rPr>
              <a:t>zestawu odniesienia w dziedzinie</a:t>
            </a:r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pl-PL" b="1" i="0" dirty="0">
                <a:solidFill>
                  <a:srgbClr val="111111"/>
                </a:solidFill>
                <a:effectLst/>
                <a:latin typeface="-apple-system"/>
              </a:rPr>
              <a:t>Dokładność</a:t>
            </a:r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 (</a:t>
            </a:r>
            <a:r>
              <a:rPr lang="pl-PL" b="0" i="0" dirty="0" err="1">
                <a:solidFill>
                  <a:srgbClr val="111111"/>
                </a:solidFill>
                <a:effectLst/>
                <a:latin typeface="-apple-system"/>
              </a:rPr>
              <a:t>Accuracy</a:t>
            </a:r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):</a:t>
            </a:r>
          </a:p>
          <a:p>
            <a:pPr marL="457200" lvl="1" indent="0" algn="l">
              <a:buNone/>
            </a:pPr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Mierzy </a:t>
            </a:r>
            <a:r>
              <a:rPr lang="pl-PL" b="1" i="0" dirty="0">
                <a:solidFill>
                  <a:srgbClr val="111111"/>
                </a:solidFill>
                <a:effectLst/>
                <a:latin typeface="-apple-system"/>
              </a:rPr>
              <a:t>udaną reprodukcję</a:t>
            </a:r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 zamierzonych </a:t>
            </a:r>
            <a:r>
              <a:rPr lang="pl-PL" b="1" i="0" dirty="0">
                <a:solidFill>
                  <a:srgbClr val="111111"/>
                </a:solidFill>
                <a:effectLst/>
                <a:latin typeface="-apple-system"/>
              </a:rPr>
              <a:t>wartości</a:t>
            </a:r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 w wielu systemach.</a:t>
            </a:r>
          </a:p>
          <a:p>
            <a:pPr algn="l">
              <a:buFont typeface="+mj-lt"/>
              <a:buAutoNum type="arabicPeriod"/>
            </a:pPr>
            <a:r>
              <a:rPr lang="pl-PL" b="1" i="0" dirty="0">
                <a:solidFill>
                  <a:srgbClr val="111111"/>
                </a:solidFill>
                <a:effectLst/>
                <a:latin typeface="-apple-system"/>
              </a:rPr>
              <a:t>Powiązanie</a:t>
            </a:r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 (</a:t>
            </a:r>
            <a:r>
              <a:rPr lang="pl-PL" b="0" i="0" dirty="0" err="1">
                <a:solidFill>
                  <a:srgbClr val="111111"/>
                </a:solidFill>
                <a:effectLst/>
                <a:latin typeface="-apple-system"/>
              </a:rPr>
              <a:t>Linkage</a:t>
            </a:r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):</a:t>
            </a:r>
          </a:p>
          <a:p>
            <a:pPr marL="457200" lvl="1" indent="0" algn="l">
              <a:buNone/>
            </a:pPr>
            <a:r>
              <a:rPr lang="pl-PL" b="0" i="0" dirty="0">
                <a:solidFill>
                  <a:srgbClr val="111111"/>
                </a:solidFill>
                <a:effectLst/>
                <a:latin typeface="-apple-system"/>
              </a:rPr>
              <a:t>Mierzy udane powiązanie z towarzyszącymi szczegółami odniesienia w innym systemie.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93590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Odpowiedzialność za jakość danych</a:t>
            </a:r>
            <a:endParaRPr lang="en-US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C400A81-70B5-F7E7-CCB4-57F3422D6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32865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93EF6DF8-9492-025A-E3F6-BCC785FC3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Kto odpowiada za jakość danych?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D3EA271E-223D-4077-F86E-5E638620E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pl-PL" dirty="0">
                <a:latin typeface="+mn-lt"/>
              </a:rPr>
              <a:t>Dział IT?</a:t>
            </a:r>
          </a:p>
          <a:p>
            <a:pPr>
              <a:lnSpc>
                <a:spcPct val="100000"/>
              </a:lnSpc>
            </a:pPr>
            <a:r>
              <a:rPr lang="pl-PL" dirty="0">
                <a:latin typeface="+mn-lt"/>
              </a:rPr>
              <a:t>Dział przetwarzania danych?</a:t>
            </a:r>
          </a:p>
          <a:p>
            <a:pPr>
              <a:lnSpc>
                <a:spcPct val="100000"/>
              </a:lnSpc>
            </a:pPr>
            <a:r>
              <a:rPr lang="pl-PL" dirty="0">
                <a:latin typeface="+mn-lt"/>
              </a:rPr>
              <a:t>Biznes?</a:t>
            </a:r>
          </a:p>
          <a:p>
            <a:pPr>
              <a:lnSpc>
                <a:spcPct val="100000"/>
              </a:lnSpc>
            </a:pPr>
            <a:r>
              <a:rPr lang="pl-PL" dirty="0">
                <a:latin typeface="+mn-lt"/>
              </a:rPr>
              <a:t>Ochrona?</a:t>
            </a:r>
          </a:p>
          <a:p>
            <a:pPr>
              <a:lnSpc>
                <a:spcPct val="100000"/>
              </a:lnSpc>
            </a:pPr>
            <a:r>
              <a:rPr lang="pl-PL" dirty="0">
                <a:latin typeface="+mn-lt"/>
              </a:rPr>
              <a:t>Portiernia?</a:t>
            </a:r>
          </a:p>
          <a:p>
            <a:pPr>
              <a:lnSpc>
                <a:spcPct val="100000"/>
              </a:lnSpc>
            </a:pPr>
            <a:endParaRPr lang="pl-PL" dirty="0">
              <a:latin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l-PL" dirty="0">
                <a:latin typeface="+mn-lt"/>
              </a:rPr>
              <a:t>Dobra jakość danych kosztuje - kto zatem określa, które dane mają mieć wysoką jakość 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l-PL" dirty="0">
                <a:latin typeface="+mn-lt"/>
              </a:rPr>
              <a:t>To w końcu kto w organizacji powinien być odpowiedzialny za jakość danych?</a:t>
            </a:r>
          </a:p>
          <a:p>
            <a:pPr marL="0" indent="0">
              <a:lnSpc>
                <a:spcPct val="100000"/>
              </a:lnSpc>
              <a:buNone/>
            </a:pPr>
            <a:endParaRPr lang="pl-PL" dirty="0">
              <a:latin typeface="+mn-lt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84F515E7-ED49-3ED8-EB15-138A3124BC7D}"/>
              </a:ext>
            </a:extLst>
          </p:cNvPr>
          <p:cNvSpPr/>
          <p:nvPr/>
        </p:nvSpPr>
        <p:spPr>
          <a:xfrm>
            <a:off x="11578590" y="6268085"/>
            <a:ext cx="224790" cy="224790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2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8B05A0-1129-4C99-CF67-83E1F5B3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Kto odpowiada za jakość danych?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EC7D58E-B043-C65D-0FDE-3A52B3DFD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buFontTx/>
              <a:buNone/>
            </a:pPr>
            <a:r>
              <a:rPr lang="pl-PL" dirty="0">
                <a:latin typeface="+mn-lt"/>
              </a:rPr>
              <a:t>Mamy szeroki zakres, obejmujący całe procesy.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l-PL" dirty="0">
                <a:latin typeface="+mn-lt"/>
              </a:rPr>
              <a:t>Biznes za zdefiniowanie istotnych danych dla procesów w przedsiębiorstwie</a:t>
            </a:r>
            <a:r>
              <a:rPr lang="pl-PL">
                <a:latin typeface="+mn-lt"/>
              </a:rPr>
              <a:t>, formularzy </a:t>
            </a:r>
            <a:r>
              <a:rPr lang="pl-PL" dirty="0">
                <a:latin typeface="+mn-lt"/>
              </a:rPr>
              <a:t>oraz mierników i KPI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l-PL" dirty="0">
                <a:latin typeface="+mn-lt"/>
              </a:rPr>
              <a:t>Rola wprowadzającego dane za wprowadzenie zgodnie ze źródłami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l-PL" dirty="0">
                <a:latin typeface="+mn-lt"/>
              </a:rPr>
              <a:t>Rola data steward za weryfikację różnic oraz wyjaśnianie niezgodności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l-PL" dirty="0">
                <a:latin typeface="+mn-lt"/>
              </a:rPr>
              <a:t>Rola zarządcy zmianą w systemach IT – za propagowanie informacji o zmianach w systemach źródłowych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pl-PL" dirty="0">
                <a:latin typeface="+mn-lt"/>
              </a:rPr>
              <a:t>Rola IT - za techniczne aspekty przetwarzania oraz narzędzia dla pozostałych ról</a:t>
            </a:r>
          </a:p>
        </p:txBody>
      </p:sp>
      <p:sp>
        <p:nvSpPr>
          <p:cNvPr id="4" name="Owal 3">
            <a:extLst>
              <a:ext uri="{FF2B5EF4-FFF2-40B4-BE49-F238E27FC236}">
                <a16:creationId xmlns:a16="http://schemas.microsoft.com/office/drawing/2014/main" id="{22CD8F7F-E338-95B6-2B74-4B2CABFE64A7}"/>
              </a:ext>
            </a:extLst>
          </p:cNvPr>
          <p:cNvSpPr/>
          <p:nvPr/>
        </p:nvSpPr>
        <p:spPr>
          <a:xfrm>
            <a:off x="11578590" y="6268085"/>
            <a:ext cx="224790" cy="224790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58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5C7E2DE6-01C7-A8D0-A96D-7F6D4CB1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1490"/>
            <a:ext cx="10515600" cy="56854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l-PL" sz="4400" dirty="0"/>
              <a:t>Odpowiedzialność za jakość danych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pl-PL" sz="4400" dirty="0"/>
              <a:t>spoczywa na całej organizacji!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83161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Wdrażanie „Data</a:t>
            </a:r>
            <a:r>
              <a:rPr lang="pl-PL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pl-PL" dirty="0" err="1"/>
              <a:t>Quality</a:t>
            </a:r>
            <a:r>
              <a:rPr lang="pl-PL" dirty="0"/>
              <a:t>”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42299EC-FB0D-038A-5D46-17A2F4722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7987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A95D4722-DEE9-73AA-E2AF-0DAAE560BFB5}"/>
              </a:ext>
            </a:extLst>
          </p:cNvPr>
          <p:cNvSpPr/>
          <p:nvPr/>
        </p:nvSpPr>
        <p:spPr>
          <a:xfrm>
            <a:off x="9526621" y="239949"/>
            <a:ext cx="1725039" cy="825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713D4950-93FD-5C78-6897-BD78578EE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2563" y="229025"/>
            <a:ext cx="8006873" cy="556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38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93EF6DF8-9492-025A-E3F6-BCC785FC3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Kroki do poprawy jakości danych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D3EA271E-223D-4077-F86E-5E638620E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defTabSz="182563">
              <a:buFontTx/>
              <a:buNone/>
            </a:pPr>
            <a:r>
              <a:rPr lang="pl-PL" dirty="0">
                <a:latin typeface="+mn-lt"/>
              </a:rPr>
              <a:t>- Zdefiniowanie danych istotnych w poszczególnych domenach biznesowych 	(Biznes, Analitycy, IT)</a:t>
            </a:r>
          </a:p>
          <a:p>
            <a:pPr marL="171450" indent="-171450">
              <a:buFontTx/>
              <a:buChar char="-"/>
            </a:pPr>
            <a:r>
              <a:rPr lang="pl-PL" dirty="0">
                <a:latin typeface="+mn-lt"/>
              </a:rPr>
              <a:t>Zdefiniowanie KPI</a:t>
            </a:r>
          </a:p>
          <a:p>
            <a:pPr marL="171450" indent="-171450">
              <a:buFontTx/>
              <a:buChar char="-"/>
            </a:pPr>
            <a:r>
              <a:rPr lang="pl-PL" dirty="0">
                <a:latin typeface="+mn-lt"/>
              </a:rPr>
              <a:t>Określenie zakresu obowiązków dla poszczególnych ról</a:t>
            </a:r>
          </a:p>
          <a:p>
            <a:pPr marL="171450" indent="-171450">
              <a:buFontTx/>
              <a:buChar char="-"/>
            </a:pPr>
            <a:r>
              <a:rPr lang="pl-PL" dirty="0">
                <a:latin typeface="+mn-lt"/>
              </a:rPr>
              <a:t>Audyt istniejącego procesu przetwarzania</a:t>
            </a:r>
          </a:p>
          <a:p>
            <a:pPr marL="171450" indent="-171450">
              <a:buFontTx/>
              <a:buChar char="-"/>
            </a:pPr>
            <a:r>
              <a:rPr lang="pl-PL" dirty="0">
                <a:latin typeface="+mn-lt"/>
              </a:rPr>
              <a:t>Zapewnienie narzędzi dla poszczególnych ról</a:t>
            </a:r>
          </a:p>
          <a:p>
            <a:pPr marL="171450" indent="-171450">
              <a:buFontTx/>
              <a:buChar char="-"/>
            </a:pPr>
            <a:r>
              <a:rPr lang="pl-PL" dirty="0">
                <a:latin typeface="+mn-lt"/>
              </a:rPr>
              <a:t>Implementacja KPI dla poszczególnych ról</a:t>
            </a:r>
          </a:p>
          <a:p>
            <a:pPr marL="171450" indent="-171450">
              <a:buFontTx/>
              <a:buChar char="-"/>
            </a:pPr>
            <a:r>
              <a:rPr lang="pl-PL" dirty="0">
                <a:latin typeface="+mn-lt"/>
              </a:rPr>
              <a:t>Implementacja procesu (poprawy) jakości danych</a:t>
            </a:r>
          </a:p>
          <a:p>
            <a:pPr marL="171450" indent="-171450">
              <a:buFontTx/>
              <a:buChar char="-"/>
            </a:pPr>
            <a:r>
              <a:rPr lang="pl-PL" dirty="0">
                <a:latin typeface="+mn-lt"/>
              </a:rPr>
              <a:t>Ciągłe doskonalenie procesu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B4F339EC-FB98-5E72-3557-AC8ABBAA4B42}"/>
              </a:ext>
            </a:extLst>
          </p:cNvPr>
          <p:cNvSpPr/>
          <p:nvPr/>
        </p:nvSpPr>
        <p:spPr>
          <a:xfrm>
            <a:off x="11578590" y="6268085"/>
            <a:ext cx="224790" cy="224790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5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/>
              <a:t>Aspekty techniczne</a:t>
            </a:r>
          </a:p>
        </p:txBody>
      </p:sp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269A71FE-DE37-878A-326B-FC6767162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6242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399EB39C-DF0C-D977-07A0-DDCB17337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Aspekty techniczne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C1279E92-B534-3B40-4B93-29D95BADB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l-PL" dirty="0">
                <a:latin typeface="+mn-lt"/>
              </a:rPr>
              <a:t>Ograniczenia (</a:t>
            </a:r>
            <a:r>
              <a:rPr lang="pl-PL" dirty="0" err="1">
                <a:latin typeface="+mn-lt"/>
              </a:rPr>
              <a:t>Constraints</a:t>
            </a:r>
            <a:r>
              <a:rPr lang="pl-PL" dirty="0">
                <a:latin typeface="+mn-lt"/>
              </a:rPr>
              <a:t>) - typy pól, </a:t>
            </a:r>
            <a:r>
              <a:rPr lang="pl-PL" dirty="0" err="1">
                <a:latin typeface="+mn-lt"/>
              </a:rPr>
              <a:t>null</a:t>
            </a:r>
            <a:r>
              <a:rPr lang="pl-PL" dirty="0">
                <a:latin typeface="+mn-lt"/>
              </a:rPr>
              <a:t>, dozwolone zakresy</a:t>
            </a:r>
          </a:p>
          <a:p>
            <a:r>
              <a:rPr lang="pl-PL" dirty="0">
                <a:latin typeface="+mn-lt"/>
              </a:rPr>
              <a:t>Monitorowanie procesu ładowania danych (błędy, ostrzeżenia)</a:t>
            </a:r>
          </a:p>
          <a:p>
            <a:r>
              <a:rPr lang="pl-PL" dirty="0">
                <a:latin typeface="+mn-lt"/>
              </a:rPr>
              <a:t>Monitorowanie zmian w schematach tabel źródłowych. W </a:t>
            </a:r>
            <a:r>
              <a:rPr lang="pl-PL" dirty="0" err="1">
                <a:latin typeface="+mn-lt"/>
              </a:rPr>
              <a:t>sql</a:t>
            </a:r>
            <a:r>
              <a:rPr lang="pl-PL" dirty="0">
                <a:latin typeface="+mn-lt"/>
              </a:rPr>
              <a:t> </a:t>
            </a:r>
            <a:r>
              <a:rPr lang="pl-PL" dirty="0" err="1">
                <a:latin typeface="+mn-lt"/>
              </a:rPr>
              <a:t>server</a:t>
            </a:r>
            <a:r>
              <a:rPr lang="pl-PL" dirty="0">
                <a:latin typeface="+mn-lt"/>
              </a:rPr>
              <a:t>: </a:t>
            </a:r>
            <a:r>
              <a:rPr lang="pl-PL" dirty="0" err="1">
                <a:latin typeface="+mn-lt"/>
              </a:rPr>
              <a:t>sys.objects</a:t>
            </a:r>
            <a:r>
              <a:rPr lang="pl-PL" dirty="0">
                <a:latin typeface="+mn-lt"/>
              </a:rPr>
              <a:t>, </a:t>
            </a:r>
            <a:r>
              <a:rPr lang="pl-PL" dirty="0" err="1">
                <a:latin typeface="+mn-lt"/>
              </a:rPr>
              <a:t>sys.columns</a:t>
            </a:r>
            <a:r>
              <a:rPr lang="pl-PL" dirty="0">
                <a:latin typeface="+mn-lt"/>
              </a:rPr>
              <a:t> -&gt; odkładanie w tabelach technicznych i weryfikacja.</a:t>
            </a:r>
          </a:p>
          <a:p>
            <a:r>
              <a:rPr lang="pl-PL" dirty="0">
                <a:latin typeface="+mn-lt"/>
              </a:rPr>
              <a:t>Porównywanie danych ze wzorcami (kody pocztowe, nazwy ulic, miast, państw, koordynaty </a:t>
            </a:r>
            <a:r>
              <a:rPr lang="pl-PL" dirty="0" err="1">
                <a:latin typeface="+mn-lt"/>
              </a:rPr>
              <a:t>geo</a:t>
            </a:r>
            <a:r>
              <a:rPr lang="pl-PL" dirty="0">
                <a:latin typeface="+mn-lt"/>
              </a:rPr>
              <a:t>, numery telefonów itd., numery państwowe np. NIP, REGON, PESEL)</a:t>
            </a:r>
          </a:p>
          <a:p>
            <a:r>
              <a:rPr lang="pl-PL" dirty="0">
                <a:latin typeface="+mn-lt"/>
              </a:rPr>
              <a:t>Monitorowanie statystyczne – idziemy po wszystkich tabelach i liczymy dla ostatnio załadowanych danych: dla kolumn tekstowych np. częstotliwość </a:t>
            </a:r>
            <a:r>
              <a:rPr lang="pl-PL" dirty="0" err="1">
                <a:latin typeface="+mn-lt"/>
              </a:rPr>
              <a:t>null</a:t>
            </a:r>
            <a:r>
              <a:rPr lang="pl-PL" dirty="0">
                <a:latin typeface="+mn-lt"/>
              </a:rPr>
              <a:t>, średnia długość tekstu; dla kolumn numerycznych średnia wartość, odchylenie standardowe</a:t>
            </a:r>
          </a:p>
        </p:txBody>
      </p:sp>
    </p:spTree>
    <p:extLst>
      <p:ext uri="{BB962C8B-B14F-4D97-AF65-F5344CB8AC3E}">
        <p14:creationId xmlns:p14="http://schemas.microsoft.com/office/powerpoint/2010/main" val="1744864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2AA0A29-2200-6F22-65C9-29608A40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+mn-lt"/>
              </a:rPr>
              <a:t>Pomocne narzędzia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3113355-524F-345A-1B1D-6FAA7BCBF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1">
              <a:lnSpc>
                <a:spcPct val="100000"/>
              </a:lnSpc>
            </a:pPr>
            <a:r>
              <a:rPr lang="pl-PL" dirty="0" err="1">
                <a:latin typeface="+mn-lt"/>
              </a:rPr>
              <a:t>DQOps</a:t>
            </a:r>
            <a:r>
              <a:rPr lang="pl-PL" dirty="0">
                <a:latin typeface="+mn-lt"/>
              </a:rPr>
              <a:t> (Data </a:t>
            </a:r>
            <a:r>
              <a:rPr lang="pl-PL" dirty="0" err="1">
                <a:latin typeface="+mn-lt"/>
              </a:rPr>
              <a:t>Quality</a:t>
            </a:r>
            <a:r>
              <a:rPr lang="pl-PL" dirty="0">
                <a:latin typeface="+mn-lt"/>
              </a:rPr>
              <a:t> Operations Center): </a:t>
            </a:r>
            <a:r>
              <a:rPr lang="pl-PL" dirty="0">
                <a:latin typeface="+mn-lt"/>
                <a:hlinkClick r:id="rId2"/>
              </a:rPr>
              <a:t>https://github.com/dqops</a:t>
            </a:r>
            <a:r>
              <a:rPr lang="pl-PL" dirty="0">
                <a:latin typeface="+mn-lt"/>
              </a:rPr>
              <a:t>, </a:t>
            </a:r>
          </a:p>
          <a:p>
            <a:pPr lvl="1">
              <a:lnSpc>
                <a:spcPct val="100000"/>
              </a:lnSpc>
            </a:pPr>
            <a:endParaRPr lang="pl-PL" dirty="0">
              <a:latin typeface="+mn-lt"/>
            </a:endParaRPr>
          </a:p>
          <a:p>
            <a:pPr lvl="1">
              <a:lnSpc>
                <a:spcPct val="100000"/>
              </a:lnSpc>
            </a:pPr>
            <a:r>
              <a:rPr lang="pl-PL" dirty="0">
                <a:latin typeface="+mn-lt"/>
              </a:rPr>
              <a:t>Great </a:t>
            </a:r>
            <a:r>
              <a:rPr lang="pl-PL" dirty="0" err="1">
                <a:latin typeface="+mn-lt"/>
              </a:rPr>
              <a:t>Expectations</a:t>
            </a:r>
            <a:r>
              <a:rPr lang="pl-PL" dirty="0">
                <a:latin typeface="+mn-lt"/>
              </a:rPr>
              <a:t>: </a:t>
            </a:r>
            <a:r>
              <a:rPr lang="pl-PL" dirty="0">
                <a:latin typeface="+mn-lt"/>
                <a:hlinkClick r:id="rId3"/>
              </a:rPr>
              <a:t>https://github.com/great-expectations/great_expectations</a:t>
            </a:r>
            <a:endParaRPr lang="pl-PL" dirty="0">
              <a:latin typeface="+mn-lt"/>
            </a:endParaRPr>
          </a:p>
          <a:p>
            <a:pPr lvl="1">
              <a:lnSpc>
                <a:spcPct val="100000"/>
              </a:lnSpc>
            </a:pPr>
            <a:endParaRPr lang="pl-PL" dirty="0">
              <a:latin typeface="+mn-lt"/>
            </a:endParaRPr>
          </a:p>
          <a:p>
            <a:pPr lvl="1">
              <a:lnSpc>
                <a:spcPct val="100000"/>
              </a:lnSpc>
            </a:pPr>
            <a:r>
              <a:rPr lang="pl-PL" dirty="0">
                <a:latin typeface="+mn-lt"/>
              </a:rPr>
              <a:t>DBT: </a:t>
            </a:r>
            <a:r>
              <a:rPr lang="pl-PL" dirty="0">
                <a:latin typeface="+mn-lt"/>
                <a:hlinkClick r:id="rId4"/>
              </a:rPr>
              <a:t>https://www.getdbt.com/blog/data-quality-testing</a:t>
            </a:r>
            <a:r>
              <a:rPr lang="pl-PL" dirty="0">
                <a:latin typeface="+mn-lt"/>
              </a:rPr>
              <a:t>, </a:t>
            </a:r>
            <a:r>
              <a:rPr lang="pl-PL" dirty="0">
                <a:latin typeface="+mn-lt"/>
                <a:hlinkClick r:id="rId5"/>
              </a:rPr>
              <a:t>https://github.com/calogica/dbt-expectations</a:t>
            </a:r>
            <a:endParaRPr lang="pl-PL" dirty="0">
              <a:latin typeface="+mn-lt"/>
            </a:endParaRP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326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/>
              <a:t>Podsumowanie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9555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12">
            <a:extLst>
              <a:ext uri="{FF2B5EF4-FFF2-40B4-BE49-F238E27FC236}">
                <a16:creationId xmlns:a16="http://schemas.microsoft.com/office/drawing/2014/main" id="{58637833-EC1A-868E-B06E-7575A34AA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73" y="0"/>
            <a:ext cx="8060884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Pismo odręczne 13">
                <a:extLst>
                  <a:ext uri="{FF2B5EF4-FFF2-40B4-BE49-F238E27FC236}">
                    <a16:creationId xmlns:a16="http://schemas.microsoft.com/office/drawing/2014/main" id="{C8784FEC-EBC1-103D-6D77-512BA3C806B4}"/>
                  </a:ext>
                </a:extLst>
              </p14:cNvPr>
              <p14:cNvContentPartPr/>
              <p14:nvPr/>
            </p14:nvContentPartPr>
            <p14:xfrm>
              <a:off x="6536765" y="1517303"/>
              <a:ext cx="810360" cy="360"/>
            </p14:xfrm>
          </p:contentPart>
        </mc:Choice>
        <mc:Fallback xmlns="">
          <p:pic>
            <p:nvPicPr>
              <p:cNvPr id="14" name="Pismo odręczne 13">
                <a:extLst>
                  <a:ext uri="{FF2B5EF4-FFF2-40B4-BE49-F238E27FC236}">
                    <a16:creationId xmlns:a16="http://schemas.microsoft.com/office/drawing/2014/main" id="{C8784FEC-EBC1-103D-6D77-512BA3C806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28125" y="1508663"/>
                <a:ext cx="82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Pismo odręczne 16">
                <a:extLst>
                  <a:ext uri="{FF2B5EF4-FFF2-40B4-BE49-F238E27FC236}">
                    <a16:creationId xmlns:a16="http://schemas.microsoft.com/office/drawing/2014/main" id="{4D943FD1-23B5-7845-F5F7-621D31EDED8F}"/>
                  </a:ext>
                </a:extLst>
              </p14:cNvPr>
              <p14:cNvContentPartPr/>
              <p14:nvPr/>
            </p14:nvContentPartPr>
            <p14:xfrm>
              <a:off x="3423845" y="1754903"/>
              <a:ext cx="2699280" cy="22680"/>
            </p14:xfrm>
          </p:contentPart>
        </mc:Choice>
        <mc:Fallback xmlns="">
          <p:pic>
            <p:nvPicPr>
              <p:cNvPr id="17" name="Pismo odręczne 16">
                <a:extLst>
                  <a:ext uri="{FF2B5EF4-FFF2-40B4-BE49-F238E27FC236}">
                    <a16:creationId xmlns:a16="http://schemas.microsoft.com/office/drawing/2014/main" id="{4D943FD1-23B5-7845-F5F7-621D31EDED8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5205" y="1746263"/>
                <a:ext cx="27169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Pismo odręczne 17">
                <a:extLst>
                  <a:ext uri="{FF2B5EF4-FFF2-40B4-BE49-F238E27FC236}">
                    <a16:creationId xmlns:a16="http://schemas.microsoft.com/office/drawing/2014/main" id="{08C179D2-1B53-E1D6-8187-44042829F739}"/>
                  </a:ext>
                </a:extLst>
              </p14:cNvPr>
              <p14:cNvContentPartPr/>
              <p14:nvPr/>
            </p14:nvContentPartPr>
            <p14:xfrm>
              <a:off x="7256765" y="5097143"/>
              <a:ext cx="660960" cy="14400"/>
            </p14:xfrm>
          </p:contentPart>
        </mc:Choice>
        <mc:Fallback xmlns="">
          <p:pic>
            <p:nvPicPr>
              <p:cNvPr id="18" name="Pismo odręczne 17">
                <a:extLst>
                  <a:ext uri="{FF2B5EF4-FFF2-40B4-BE49-F238E27FC236}">
                    <a16:creationId xmlns:a16="http://schemas.microsoft.com/office/drawing/2014/main" id="{08C179D2-1B53-E1D6-8187-44042829F73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47765" y="5088143"/>
                <a:ext cx="6786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Pismo odręczne 18">
                <a:extLst>
                  <a:ext uri="{FF2B5EF4-FFF2-40B4-BE49-F238E27FC236}">
                    <a16:creationId xmlns:a16="http://schemas.microsoft.com/office/drawing/2014/main" id="{896A3654-3129-64B5-7DA4-E42EC8A5D86C}"/>
                  </a:ext>
                </a:extLst>
              </p14:cNvPr>
              <p14:cNvContentPartPr/>
              <p14:nvPr/>
            </p14:nvContentPartPr>
            <p14:xfrm>
              <a:off x="2898605" y="5350583"/>
              <a:ext cx="3624840" cy="20880"/>
            </p14:xfrm>
          </p:contentPart>
        </mc:Choice>
        <mc:Fallback xmlns="">
          <p:pic>
            <p:nvPicPr>
              <p:cNvPr id="19" name="Pismo odręczne 18">
                <a:extLst>
                  <a:ext uri="{FF2B5EF4-FFF2-40B4-BE49-F238E27FC236}">
                    <a16:creationId xmlns:a16="http://schemas.microsoft.com/office/drawing/2014/main" id="{896A3654-3129-64B5-7DA4-E42EC8A5D86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89965" y="5341943"/>
                <a:ext cx="36424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Pismo odręczne 19">
                <a:extLst>
                  <a:ext uri="{FF2B5EF4-FFF2-40B4-BE49-F238E27FC236}">
                    <a16:creationId xmlns:a16="http://schemas.microsoft.com/office/drawing/2014/main" id="{957D746F-F61F-FAC7-117D-2C2B6C2BD6FD}"/>
                  </a:ext>
                </a:extLst>
              </p14:cNvPr>
              <p14:cNvContentPartPr/>
              <p14:nvPr/>
            </p14:nvContentPartPr>
            <p14:xfrm>
              <a:off x="4507085" y="5595383"/>
              <a:ext cx="1945080" cy="28080"/>
            </p14:xfrm>
          </p:contentPart>
        </mc:Choice>
        <mc:Fallback xmlns="">
          <p:pic>
            <p:nvPicPr>
              <p:cNvPr id="20" name="Pismo odręczne 19">
                <a:extLst>
                  <a:ext uri="{FF2B5EF4-FFF2-40B4-BE49-F238E27FC236}">
                    <a16:creationId xmlns:a16="http://schemas.microsoft.com/office/drawing/2014/main" id="{957D746F-F61F-FAC7-117D-2C2B6C2BD6F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98085" y="5586743"/>
                <a:ext cx="1962720" cy="4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607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93EF6DF8-9492-025A-E3F6-BCC785FC3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D3EA271E-223D-4077-F86E-5E638620E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71450" indent="-171450">
              <a:buFontTx/>
              <a:buChar char="-"/>
            </a:pPr>
            <a:r>
              <a:rPr lang="pl-PL" dirty="0">
                <a:latin typeface="+mn-lt"/>
              </a:rPr>
              <a:t>Szeroko pojęte IT/ Reporting/ Analizy jako osoby odpowiedzialne za proces przetwarzania danych jesteśmy domyślnie postrzegani jako odpowiedzialni za błędne wyniki na raportach</a:t>
            </a:r>
          </a:p>
          <a:p>
            <a:pPr marL="171450" indent="-171450">
              <a:buFontTx/>
              <a:buChar char="-"/>
            </a:pPr>
            <a:endParaRPr lang="pl-PL" dirty="0">
              <a:latin typeface="+mn-lt"/>
            </a:endParaRPr>
          </a:p>
          <a:p>
            <a:pPr marL="171450" indent="-171450">
              <a:buFontTx/>
              <a:buChar char="-"/>
            </a:pPr>
            <a:r>
              <a:rPr lang="pl-PL" dirty="0">
                <a:latin typeface="+mn-lt"/>
              </a:rPr>
              <a:t>Całościowy proces jest skomplikowany i wymaga zmian na poziomie organizacji</a:t>
            </a:r>
          </a:p>
          <a:p>
            <a:pPr marL="171450" indent="-171450">
              <a:buFontTx/>
              <a:buChar char="-"/>
            </a:pPr>
            <a:endParaRPr lang="pl-PL" dirty="0">
              <a:latin typeface="+mn-lt"/>
            </a:endParaRPr>
          </a:p>
          <a:p>
            <a:pPr marL="171450" indent="-171450">
              <a:buFontTx/>
              <a:buChar char="-"/>
            </a:pPr>
            <a:r>
              <a:rPr lang="pl-PL" dirty="0">
                <a:latin typeface="+mn-lt"/>
              </a:rPr>
              <a:t>Zanim rozpoczniemy zmiany na poziomie organizacji (co może być mozolne, zanim osoby decyzyjne zrozumieją istotę problemu) realizujmy część aspektów technicznych oraz ewangelizujmy </a:t>
            </a:r>
            <a:r>
              <a:rPr lang="pl-PL" dirty="0">
                <a:latin typeface="+mn-lt"/>
                <a:sym typeface="Wingdings" panose="05000000000000000000" pitchFamily="2" charset="2"/>
              </a:rPr>
              <a:t></a:t>
            </a:r>
            <a:endParaRPr lang="pl-PL" dirty="0">
              <a:latin typeface="+mn-lt"/>
            </a:endParaRPr>
          </a:p>
          <a:p>
            <a:endParaRPr lang="pl-PL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701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A95D4722-DEE9-73AA-E2AF-0DAAE560BFB5}"/>
              </a:ext>
            </a:extLst>
          </p:cNvPr>
          <p:cNvSpPr/>
          <p:nvPr/>
        </p:nvSpPr>
        <p:spPr>
          <a:xfrm>
            <a:off x="9526621" y="239949"/>
            <a:ext cx="1725039" cy="825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713D4950-93FD-5C78-6897-BD78578EE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2563" y="229025"/>
            <a:ext cx="8006873" cy="556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32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3429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097280" y="1187271"/>
            <a:ext cx="8803179" cy="4618072"/>
          </a:xfrm>
        </p:spPr>
        <p:txBody>
          <a:bodyPr>
            <a:noAutofit/>
          </a:bodyPr>
          <a:lstStyle/>
          <a:p>
            <a:pPr marL="285746" indent="-285746" algn="just" fontAlgn="base">
              <a:buFont typeface="Wingdings" panose="05000000000000000000" pitchFamily="2" charset="2"/>
              <a:buChar char="Ø"/>
            </a:pPr>
            <a:r>
              <a:rPr lang="pl-PL" sz="2400" dirty="0"/>
              <a:t>Chief Data </a:t>
            </a:r>
            <a:r>
              <a:rPr lang="pl-PL" sz="2400" dirty="0" err="1"/>
              <a:t>Officer</a:t>
            </a:r>
            <a:r>
              <a:rPr lang="pl-PL" sz="2400" dirty="0"/>
              <a:t>, Data Solutions Architect w software </a:t>
            </a:r>
            <a:r>
              <a:rPr lang="pl-PL" sz="2400" dirty="0" err="1"/>
              <a:t>house</a:t>
            </a:r>
            <a:r>
              <a:rPr lang="pl-PL" sz="2400" dirty="0"/>
              <a:t>: </a:t>
            </a:r>
            <a:r>
              <a:rPr lang="pl-PL" sz="2400" dirty="0" err="1"/>
              <a:t>Astrokyon</a:t>
            </a:r>
            <a:endParaRPr lang="pl-PL" sz="2400" dirty="0"/>
          </a:p>
          <a:p>
            <a:pPr marL="285746" indent="-285746" algn="just" fontAlgn="base">
              <a:buFont typeface="Wingdings" panose="05000000000000000000" pitchFamily="2" charset="2"/>
              <a:buChar char="Ø"/>
            </a:pPr>
            <a:r>
              <a:rPr lang="pl-PL" sz="2400" dirty="0"/>
              <a:t>Od ponad 24 lat zbieram doświadczenia związane z technologiami.</a:t>
            </a:r>
            <a:br>
              <a:rPr lang="pl-PL" sz="2400" dirty="0"/>
            </a:br>
            <a:r>
              <a:rPr lang="pl-PL" sz="2400" dirty="0"/>
              <a:t>Począwszy od developera, administratora SharePoint, SQL</a:t>
            </a:r>
            <a:r>
              <a:rPr lang="pl-PL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pl-PL" sz="2400" dirty="0"/>
              <a:t>Server na projektowaniu oraz rozwijaniu hurtowni danych kończąc.</a:t>
            </a:r>
          </a:p>
          <a:p>
            <a:pPr marL="285746" indent="-285746" algn="just" fontAlgn="base">
              <a:buFont typeface="Wingdings" panose="05000000000000000000" pitchFamily="2" charset="2"/>
              <a:buChar char="Ø"/>
            </a:pPr>
            <a:r>
              <a:rPr lang="pl-PL" sz="2400" dirty="0"/>
              <a:t>Od 9 lat zbieram doświadczenia związane z zarządzam i ułatwianiem pracy zespołów deweloperskich - głównie w zakresie przetwarzania danych.</a:t>
            </a:r>
          </a:p>
          <a:p>
            <a:pPr marL="285746" indent="-285746" algn="just" fontAlgn="base">
              <a:buFont typeface="Wingdings" panose="05000000000000000000" pitchFamily="2" charset="2"/>
              <a:buChar char="Ø"/>
            </a:pPr>
            <a:r>
              <a:rPr lang="pl-PL" sz="2400" dirty="0"/>
              <a:t>Członek Komisji Rewizyjnej stowarzyszenia Data </a:t>
            </a:r>
            <a:r>
              <a:rPr lang="pl-PL" sz="2400" dirty="0" err="1"/>
              <a:t>Community</a:t>
            </a:r>
            <a:endParaRPr lang="pl-PL" sz="2400" dirty="0"/>
          </a:p>
          <a:p>
            <a:pPr marL="285746" indent="-285746" algn="just" fontAlgn="base">
              <a:buFont typeface="Wingdings" panose="05000000000000000000" pitchFamily="2" charset="2"/>
              <a:buChar char="Ø"/>
            </a:pPr>
            <a:r>
              <a:rPr lang="pl-PL" sz="2400" dirty="0"/>
              <a:t>Przez ponad 7 lat Członek Zarządu stowarzyszenia Data </a:t>
            </a:r>
            <a:r>
              <a:rPr lang="pl-PL" sz="2400" dirty="0" err="1"/>
              <a:t>Community</a:t>
            </a:r>
            <a:endParaRPr lang="pl-PL" sz="2400" dirty="0"/>
          </a:p>
          <a:p>
            <a:pPr marL="285746" indent="-285746" algn="just" fontAlgn="base">
              <a:buFont typeface="Wingdings" panose="05000000000000000000" pitchFamily="2" charset="2"/>
              <a:buChar char="Ø"/>
            </a:pPr>
            <a:r>
              <a:rPr lang="pl-PL" sz="2400" dirty="0"/>
              <a:t>Przez prawie 9 lat Lider Wrocławskiego oddziału Data </a:t>
            </a:r>
            <a:r>
              <a:rPr lang="pl-PL" sz="2400" dirty="0" err="1"/>
              <a:t>Community</a:t>
            </a:r>
            <a:r>
              <a:rPr lang="pl-PL" sz="2400" dirty="0"/>
              <a:t>. </a:t>
            </a:r>
          </a:p>
          <a:p>
            <a:pPr marL="285746" indent="-285746" algn="just" fontAlgn="base">
              <a:buFont typeface="Wingdings" panose="05000000000000000000" pitchFamily="2" charset="2"/>
              <a:buChar char="Ø"/>
            </a:pPr>
            <a:r>
              <a:rPr lang="pl-PL" sz="2400" dirty="0"/>
              <a:t>Od 2012 r. współorganizator oraz prelegent konferencji </a:t>
            </a:r>
            <a:r>
              <a:rPr lang="pl-PL" sz="2400" dirty="0" err="1"/>
              <a:t>SQLDay</a:t>
            </a:r>
            <a:r>
              <a:rPr lang="pl-PL" sz="2400" dirty="0"/>
              <a:t>, </a:t>
            </a:r>
            <a:r>
              <a:rPr lang="pl-PL" sz="2400" dirty="0" err="1"/>
              <a:t>SQLDay</a:t>
            </a:r>
            <a:r>
              <a:rPr lang="pl-PL" sz="2400" dirty="0"/>
              <a:t> Lite, </a:t>
            </a:r>
            <a:r>
              <a:rPr lang="pl-PL" sz="2400" dirty="0" err="1"/>
              <a:t>SQLSaturday</a:t>
            </a:r>
            <a:r>
              <a:rPr lang="pl-PL" sz="2400" dirty="0"/>
              <a:t> oraz innych. </a:t>
            </a:r>
          </a:p>
          <a:p>
            <a:pPr marL="285746" indent="-285746" algn="just" fontAlgn="base">
              <a:buFont typeface="Wingdings" panose="05000000000000000000" pitchFamily="2" charset="2"/>
              <a:buChar char="Ø"/>
            </a:pPr>
            <a:r>
              <a:rPr lang="pl-PL" sz="2400" dirty="0"/>
              <a:t>Prywatnie fan gier komputerowych, </a:t>
            </a:r>
            <a:r>
              <a:rPr lang="pl-PL" sz="2400" dirty="0" err="1"/>
              <a:t>cruiser’ów</a:t>
            </a:r>
            <a:r>
              <a:rPr lang="pl-PL" sz="2400" dirty="0"/>
              <a:t>, strzelectwa i robotyki :)</a:t>
            </a:r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>
          <a:xfrm>
            <a:off x="1097280" y="286654"/>
            <a:ext cx="10058401" cy="825797"/>
          </a:xfrm>
        </p:spPr>
        <p:txBody>
          <a:bodyPr>
            <a:normAutofit/>
          </a:bodyPr>
          <a:lstStyle/>
          <a:p>
            <a:r>
              <a:rPr lang="pl-PL" sz="3387" dirty="0">
                <a:solidFill>
                  <a:schemeClr val="accent1"/>
                </a:solidFill>
              </a:rPr>
              <a:t>Roman Czarko-Wasiutycz</a:t>
            </a:r>
          </a:p>
        </p:txBody>
      </p:sp>
      <p:pic>
        <p:nvPicPr>
          <p:cNvPr id="14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5DD3E81-8374-4FD8-AB1E-92B2C0849E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18" y="286655"/>
            <a:ext cx="825796" cy="825796"/>
          </a:xfrm>
          <a:prstGeom prst="rect">
            <a:avLst/>
          </a:prstGeom>
        </p:spPr>
      </p:pic>
      <p:pic>
        <p:nvPicPr>
          <p:cNvPr id="16" name="Picture 1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4B50DE0-72D1-46D6-A038-7389A6B520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230" y="286654"/>
            <a:ext cx="825797" cy="825797"/>
          </a:xfrm>
          <a:prstGeom prst="rect">
            <a:avLst/>
          </a:prstGeom>
        </p:spPr>
      </p:pic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F699513-B4E1-470D-8545-1A076635C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598" y="286653"/>
            <a:ext cx="825798" cy="825798"/>
          </a:xfrm>
          <a:prstGeom prst="rect">
            <a:avLst/>
          </a:prstGeom>
        </p:spPr>
      </p:pic>
      <p:pic>
        <p:nvPicPr>
          <p:cNvPr id="17" name="Picture 1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FDD44F0-16B4-4B99-A57F-0BCD0EE11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0054" y="5425773"/>
            <a:ext cx="1701354" cy="1034659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8A03C010-F404-0233-D270-5C73E5D1BDD6}"/>
              </a:ext>
            </a:extLst>
          </p:cNvPr>
          <p:cNvSpPr/>
          <p:nvPr/>
        </p:nvSpPr>
        <p:spPr>
          <a:xfrm>
            <a:off x="9526621" y="239949"/>
            <a:ext cx="1725039" cy="825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CDF4957B-5C60-B118-68AF-3AA7A67E26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96944" y="457645"/>
            <a:ext cx="2784391" cy="48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58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592B9-9D08-4CC5-79E0-4715D66CE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noProof="0"/>
              <a:t>Jakoś(ć) </a:t>
            </a:r>
            <a:r>
              <a:rPr lang="pl-PL" noProof="0" dirty="0"/>
              <a:t>danych</a:t>
            </a:r>
          </a:p>
          <a:p>
            <a:pPr>
              <a:lnSpc>
                <a:spcPct val="150000"/>
              </a:lnSpc>
            </a:pPr>
            <a:r>
              <a:rPr lang="pl-PL" dirty="0"/>
              <a:t>Odpowiedzialność w organizacji</a:t>
            </a:r>
          </a:p>
          <a:p>
            <a:pPr>
              <a:lnSpc>
                <a:spcPct val="150000"/>
              </a:lnSpc>
            </a:pPr>
            <a:r>
              <a:rPr lang="pl-PL" dirty="0"/>
              <a:t>Wdrażanie „Data </a:t>
            </a:r>
            <a:r>
              <a:rPr lang="pl-PL" dirty="0" err="1"/>
              <a:t>Quality</a:t>
            </a:r>
            <a:r>
              <a:rPr lang="pl-PL" dirty="0"/>
              <a:t>”</a:t>
            </a:r>
          </a:p>
          <a:p>
            <a:pPr>
              <a:lnSpc>
                <a:spcPct val="150000"/>
              </a:lnSpc>
            </a:pPr>
            <a:r>
              <a:rPr lang="pl-PL" dirty="0"/>
              <a:t>Aspekty techniczne</a:t>
            </a:r>
          </a:p>
          <a:p>
            <a:pPr>
              <a:lnSpc>
                <a:spcPct val="150000"/>
              </a:lnSpc>
            </a:pPr>
            <a:r>
              <a:rPr lang="pl-PL" dirty="0"/>
              <a:t>Podsumowanie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6621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Jakoś(ć) danych</a:t>
            </a:r>
            <a:endParaRPr lang="en-US" dirty="0"/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13747A27-7576-CD58-F9D2-092A20AC9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Jak ją postrzegasz?</a:t>
            </a:r>
          </a:p>
        </p:txBody>
      </p:sp>
    </p:spTree>
    <p:extLst>
      <p:ext uri="{BB962C8B-B14F-4D97-AF65-F5344CB8AC3E}">
        <p14:creationId xmlns:p14="http://schemas.microsoft.com/office/powerpoint/2010/main" val="1249952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E40415FA-FF3B-764F-D0D0-92A57854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Misja statystyki publicznej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8745F242-3B17-9FAF-CF34-55250B83C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l-PL" dirty="0">
                <a:latin typeface="+mn-lt"/>
              </a:rPr>
              <a:t>Misją statystyki publicznej jest </a:t>
            </a:r>
            <a:r>
              <a:rPr lang="pl-PL" b="1" dirty="0">
                <a:latin typeface="+mn-lt"/>
              </a:rPr>
              <a:t>dostarczanie wiarygodnych, rzetelnych, niezależnych oraz wysokiej jakości informacji</a:t>
            </a:r>
            <a:r>
              <a:rPr lang="pl-PL" dirty="0">
                <a:latin typeface="+mn-lt"/>
              </a:rPr>
              <a:t> statystycznych </a:t>
            </a:r>
            <a:r>
              <a:rPr lang="pl-PL" b="1" dirty="0">
                <a:latin typeface="+mn-lt"/>
              </a:rPr>
              <a:t>na temat </a:t>
            </a:r>
            <a:r>
              <a:rPr lang="pl-PL" dirty="0">
                <a:latin typeface="+mn-lt"/>
              </a:rPr>
              <a:t>stanu i zmian zachodzących w społeczeństwie, gospodarce i środowisku naturalnym, </a:t>
            </a:r>
            <a:r>
              <a:rPr lang="pl-PL" b="1" dirty="0">
                <a:latin typeface="+mn-lt"/>
              </a:rPr>
              <a:t>odpowiadających na potrzeby użytkowników </a:t>
            </a:r>
            <a:r>
              <a:rPr lang="pl-PL" dirty="0">
                <a:latin typeface="+mn-lt"/>
              </a:rPr>
              <a:t>krajowych i międzynarodowych. </a:t>
            </a:r>
          </a:p>
          <a:p>
            <a:pPr>
              <a:lnSpc>
                <a:spcPct val="100000"/>
              </a:lnSpc>
            </a:pPr>
            <a:endParaRPr lang="pl-PL" dirty="0">
              <a:latin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l-PL" b="1" dirty="0">
                <a:latin typeface="+mn-lt"/>
              </a:rPr>
              <a:t>Cele strategiczne i operacyjne </a:t>
            </a:r>
            <a:r>
              <a:rPr lang="pl-PL" dirty="0">
                <a:latin typeface="+mn-lt"/>
              </a:rPr>
              <a:t>wynikające z realizacji misji statystyki publicznej </a:t>
            </a:r>
            <a:r>
              <a:rPr lang="pl-PL" b="1" dirty="0">
                <a:latin typeface="+mn-lt"/>
              </a:rPr>
              <a:t>kształtują</a:t>
            </a:r>
            <a:r>
              <a:rPr lang="pl-PL" dirty="0">
                <a:latin typeface="+mn-lt"/>
              </a:rPr>
              <a:t> </a:t>
            </a:r>
            <a:r>
              <a:rPr lang="pl-PL" b="1" dirty="0">
                <a:latin typeface="+mn-lt"/>
              </a:rPr>
              <a:t>politykę jakości</a:t>
            </a:r>
            <a:r>
              <a:rPr lang="pl-PL" dirty="0">
                <a:latin typeface="+mn-lt"/>
              </a:rPr>
              <a:t>, która polega na </a:t>
            </a:r>
            <a:r>
              <a:rPr lang="pl-PL" b="1" dirty="0">
                <a:latin typeface="+mn-lt"/>
              </a:rPr>
              <a:t>ciągłym doskonaleniu jakości procesów </a:t>
            </a:r>
            <a:r>
              <a:rPr lang="pl-PL" dirty="0">
                <a:latin typeface="+mn-lt"/>
              </a:rPr>
              <a:t>statystycznych </a:t>
            </a:r>
            <a:r>
              <a:rPr lang="pl-PL" b="1" dirty="0">
                <a:latin typeface="+mn-lt"/>
              </a:rPr>
              <a:t>dla lepszego zaspokojenia potrzeb użytkowników, zmniejszenia obciążeń</a:t>
            </a:r>
            <a:r>
              <a:rPr lang="pl-PL" dirty="0">
                <a:latin typeface="+mn-lt"/>
              </a:rPr>
              <a:t> respondentów </a:t>
            </a:r>
            <a:r>
              <a:rPr lang="pl-PL" b="1" dirty="0">
                <a:latin typeface="+mn-lt"/>
              </a:rPr>
              <a:t>oraz obniżenia kosztów </a:t>
            </a:r>
            <a:r>
              <a:rPr lang="pl-PL" dirty="0">
                <a:latin typeface="+mn-lt"/>
              </a:rPr>
              <a:t>tworzenia statystyk.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l-PL" dirty="0">
                <a:latin typeface="+mn-lt"/>
              </a:rPr>
              <a:t>Przyjęta definicja jakości w statystyce odwołuje się w swoich aspektach do satysfakcji użytkowników.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6C3BFC29-FD23-F0E9-8EF0-D908F20D2ED1}"/>
              </a:ext>
            </a:extLst>
          </p:cNvPr>
          <p:cNvSpPr txBox="1"/>
          <p:nvPr/>
        </p:nvSpPr>
        <p:spPr>
          <a:xfrm>
            <a:off x="838200" y="6307217"/>
            <a:ext cx="7540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Źródło: https://bip.stat.gov.pl/dzialalnosc-statystyki-publicznej/jakosc-w-statystyce/misja-statystyki-publicznej</a:t>
            </a:r>
          </a:p>
        </p:txBody>
      </p:sp>
    </p:spTree>
    <p:extLst>
      <p:ext uri="{BB962C8B-B14F-4D97-AF65-F5344CB8AC3E}">
        <p14:creationId xmlns:p14="http://schemas.microsoft.com/office/powerpoint/2010/main" val="907409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E444E49-BC14-2C8F-106C-AEF046B2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600" dirty="0"/>
              <a:t>Jakość danych (statystycznych) oparta na definicji jakości Europejskiego Systemu Statystycznego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D5428D4-852D-AF24-6986-AE824509C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3099"/>
            <a:ext cx="10515600" cy="436411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l-PL" dirty="0">
                <a:latin typeface="+mn-lt"/>
              </a:rPr>
              <a:t>6 komponentów:</a:t>
            </a:r>
          </a:p>
          <a:p>
            <a:pPr>
              <a:lnSpc>
                <a:spcPct val="100000"/>
              </a:lnSpc>
            </a:pPr>
            <a:r>
              <a:rPr lang="pl-PL" dirty="0">
                <a:latin typeface="+mn-lt"/>
              </a:rPr>
              <a:t>przydatność</a:t>
            </a:r>
          </a:p>
          <a:p>
            <a:pPr>
              <a:lnSpc>
                <a:spcPct val="100000"/>
              </a:lnSpc>
            </a:pPr>
            <a:r>
              <a:rPr lang="pl-PL" dirty="0">
                <a:latin typeface="+mn-lt"/>
              </a:rPr>
              <a:t>dokładność</a:t>
            </a:r>
          </a:p>
          <a:p>
            <a:pPr>
              <a:lnSpc>
                <a:spcPct val="100000"/>
              </a:lnSpc>
            </a:pPr>
            <a:r>
              <a:rPr lang="pl-PL" dirty="0">
                <a:latin typeface="+mn-lt"/>
              </a:rPr>
              <a:t>aktualność i terminowość</a:t>
            </a:r>
          </a:p>
          <a:p>
            <a:pPr>
              <a:lnSpc>
                <a:spcPct val="100000"/>
              </a:lnSpc>
            </a:pPr>
            <a:r>
              <a:rPr lang="pl-PL" dirty="0">
                <a:latin typeface="+mn-lt"/>
              </a:rPr>
              <a:t>dostępność i przejrzystość</a:t>
            </a:r>
          </a:p>
          <a:p>
            <a:pPr>
              <a:lnSpc>
                <a:spcPct val="100000"/>
              </a:lnSpc>
            </a:pPr>
            <a:r>
              <a:rPr lang="pl-PL" dirty="0">
                <a:latin typeface="+mn-lt"/>
              </a:rPr>
              <a:t>porównywalność</a:t>
            </a:r>
          </a:p>
          <a:p>
            <a:pPr>
              <a:lnSpc>
                <a:spcPct val="100000"/>
              </a:lnSpc>
            </a:pPr>
            <a:r>
              <a:rPr lang="pl-PL" dirty="0">
                <a:latin typeface="+mn-lt"/>
              </a:rPr>
              <a:t>spójność</a:t>
            </a:r>
          </a:p>
          <a:p>
            <a:pPr>
              <a:lnSpc>
                <a:spcPct val="100000"/>
              </a:lnSpc>
            </a:pPr>
            <a:endParaRPr lang="pl-PL" dirty="0">
              <a:latin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l-PL" dirty="0">
                <a:latin typeface="+mn-lt"/>
              </a:rPr>
              <a:t>Przy ocenie spełnienia zaleceń dotyczących jakości należy również uwzględnić </a:t>
            </a:r>
            <a:r>
              <a:rPr lang="pl-PL" b="1" dirty="0">
                <a:latin typeface="+mn-lt"/>
              </a:rPr>
              <a:t>koszty i obciążenia</a:t>
            </a:r>
            <a:r>
              <a:rPr lang="pl-PL" dirty="0">
                <a:latin typeface="+mn-lt"/>
              </a:rPr>
              <a:t>, jakie związane są z tworzeniem statystyk oraz zagadnienia </a:t>
            </a:r>
            <a:r>
              <a:rPr lang="pl-PL" b="1" dirty="0">
                <a:latin typeface="+mn-lt"/>
              </a:rPr>
              <a:t>poufności</a:t>
            </a:r>
            <a:r>
              <a:rPr lang="pl-PL" dirty="0">
                <a:latin typeface="+mn-lt"/>
              </a:rPr>
              <a:t>, </a:t>
            </a:r>
            <a:r>
              <a:rPr lang="pl-PL" b="1" dirty="0">
                <a:latin typeface="+mn-lt"/>
              </a:rPr>
              <a:t>transparentności</a:t>
            </a:r>
            <a:r>
              <a:rPr lang="pl-PL" dirty="0">
                <a:latin typeface="+mn-lt"/>
              </a:rPr>
              <a:t> i </a:t>
            </a:r>
            <a:r>
              <a:rPr lang="pl-PL" b="1" dirty="0">
                <a:latin typeface="+mn-lt"/>
              </a:rPr>
              <a:t>bezpieczeństwa danych</a:t>
            </a:r>
            <a:r>
              <a:rPr lang="pl-PL" dirty="0">
                <a:latin typeface="+mn-lt"/>
              </a:rPr>
              <a:t>.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63A9183-AD5A-5D1C-A4D8-6A240ADB6D38}"/>
              </a:ext>
            </a:extLst>
          </p:cNvPr>
          <p:cNvSpPr txBox="1"/>
          <p:nvPr/>
        </p:nvSpPr>
        <p:spPr>
          <a:xfrm>
            <a:off x="838200" y="6307217"/>
            <a:ext cx="8474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Źródło: https://bip.stat.gov.pl/dzialalnosc-statystyki-publicznej/jakosc-w-statystyce/definicja-jakosci-w-statystyce-publicznej</a:t>
            </a:r>
          </a:p>
        </p:txBody>
      </p:sp>
    </p:spTree>
    <p:extLst>
      <p:ext uri="{BB962C8B-B14F-4D97-AF65-F5344CB8AC3E}">
        <p14:creationId xmlns:p14="http://schemas.microsoft.com/office/powerpoint/2010/main" val="4241183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3E6671-4CD3-F1E9-F35E-AF750174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1. Przydatność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B262064-893B-D1D8-69F7-F02E64B1D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b="1" dirty="0">
                <a:latin typeface="+mn-lt"/>
              </a:rPr>
              <a:t>Przydatność</a:t>
            </a:r>
            <a:r>
              <a:rPr lang="pl-PL" dirty="0">
                <a:latin typeface="+mn-lt"/>
              </a:rPr>
              <a:t> jest to stopień, w jakim statystyka </a:t>
            </a:r>
            <a:r>
              <a:rPr lang="pl-PL" b="1" dirty="0">
                <a:latin typeface="+mn-lt"/>
              </a:rPr>
              <a:t>spełnia obecne i potencjalne wymagania użytkowników</a:t>
            </a:r>
            <a:r>
              <a:rPr lang="pl-PL" dirty="0">
                <a:latin typeface="+mn-lt"/>
              </a:rPr>
              <a:t>. Mówi ona, </a:t>
            </a:r>
            <a:r>
              <a:rPr lang="pl-PL" b="1" dirty="0">
                <a:latin typeface="+mn-lt"/>
              </a:rPr>
              <a:t>czy</a:t>
            </a:r>
            <a:r>
              <a:rPr lang="pl-PL" dirty="0">
                <a:latin typeface="+mn-lt"/>
              </a:rPr>
              <a:t> </a:t>
            </a:r>
            <a:r>
              <a:rPr lang="pl-PL" b="1" dirty="0">
                <a:latin typeface="+mn-lt"/>
              </a:rPr>
              <a:t>wszystkie potrzebne </a:t>
            </a:r>
            <a:r>
              <a:rPr lang="pl-PL" dirty="0">
                <a:latin typeface="+mn-lt"/>
              </a:rPr>
              <a:t>statystyki  </a:t>
            </a:r>
            <a:r>
              <a:rPr lang="pl-PL" b="1" dirty="0">
                <a:latin typeface="+mn-lt"/>
              </a:rPr>
              <a:t>zostały sporządzone </a:t>
            </a:r>
            <a:r>
              <a:rPr lang="pl-PL" dirty="0">
                <a:latin typeface="+mn-lt"/>
              </a:rPr>
              <a:t>oraz w </a:t>
            </a:r>
            <a:r>
              <a:rPr lang="pl-PL" b="1" dirty="0">
                <a:latin typeface="+mn-lt"/>
              </a:rPr>
              <a:t>jakim stopniu</a:t>
            </a:r>
            <a:r>
              <a:rPr lang="pl-PL" dirty="0">
                <a:latin typeface="+mn-lt"/>
              </a:rPr>
              <a:t> zastosowane </a:t>
            </a:r>
            <a:r>
              <a:rPr lang="pl-PL" b="1" dirty="0">
                <a:latin typeface="+mn-lt"/>
              </a:rPr>
              <a:t>pojęcia</a:t>
            </a:r>
            <a:r>
              <a:rPr lang="pl-PL" dirty="0">
                <a:latin typeface="+mn-lt"/>
              </a:rPr>
              <a:t> (definicje, klasyfikacje itp.) </a:t>
            </a:r>
            <a:r>
              <a:rPr lang="pl-PL" b="1" dirty="0">
                <a:latin typeface="+mn-lt"/>
              </a:rPr>
              <a:t>odzwierciedlają potrzeby użytkownika </a:t>
            </a:r>
            <a:r>
              <a:rPr lang="pl-PL" dirty="0">
                <a:latin typeface="+mn-lt"/>
              </a:rPr>
              <a:t>(np. osób fizycznych, ministerstw i urzędów centralnych, przedsiębiorców, naukowców  itp.).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6B17FC88-70FB-051B-127D-F8C319CDE689}"/>
              </a:ext>
            </a:extLst>
          </p:cNvPr>
          <p:cNvSpPr txBox="1"/>
          <p:nvPr/>
        </p:nvSpPr>
        <p:spPr>
          <a:xfrm>
            <a:off x="838200" y="6307217"/>
            <a:ext cx="8474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Źródło: https://bip.stat.gov.pl/dzialalnosc-statystyki-publicznej/jakosc-w-statystyce/definicja-jakosci-w-statystyce-publicznej</a:t>
            </a:r>
          </a:p>
        </p:txBody>
      </p:sp>
    </p:spTree>
    <p:extLst>
      <p:ext uri="{BB962C8B-B14F-4D97-AF65-F5344CB8AC3E}">
        <p14:creationId xmlns:p14="http://schemas.microsoft.com/office/powerpoint/2010/main" val="430823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3E6671-4CD3-F1E9-F35E-AF750174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2. Dokładność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B262064-893B-D1D8-69F7-F02E64B1D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b="1" dirty="0">
                <a:latin typeface="+mn-lt"/>
              </a:rPr>
              <a:t>Dokładność</a:t>
            </a:r>
            <a:r>
              <a:rPr lang="pl-PL" dirty="0">
                <a:latin typeface="+mn-lt"/>
              </a:rPr>
              <a:t> w ogólnym sensie statystycznym określa </a:t>
            </a:r>
            <a:r>
              <a:rPr lang="pl-PL" b="1" dirty="0">
                <a:latin typeface="+mn-lt"/>
              </a:rPr>
              <a:t>bliskość obliczeń lub oszacowań do wartości dokładnych lub rzeczywistych</a:t>
            </a:r>
            <a:r>
              <a:rPr lang="pl-PL" dirty="0">
                <a:latin typeface="+mn-lt"/>
              </a:rPr>
              <a:t>.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7C0A29E7-1981-26C5-6971-BBBD8C55FB9F}"/>
              </a:ext>
            </a:extLst>
          </p:cNvPr>
          <p:cNvSpPr txBox="1"/>
          <p:nvPr/>
        </p:nvSpPr>
        <p:spPr>
          <a:xfrm>
            <a:off x="838200" y="6307217"/>
            <a:ext cx="8474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Źródło: https://bip.stat.gov.pl/dzialalnosc-statystyki-publicznej/jakosc-w-statystyce/definicja-jakosci-w-statystyce-publicznej</a:t>
            </a:r>
          </a:p>
        </p:txBody>
      </p:sp>
    </p:spTree>
    <p:extLst>
      <p:ext uri="{BB962C8B-B14F-4D97-AF65-F5344CB8AC3E}">
        <p14:creationId xmlns:p14="http://schemas.microsoft.com/office/powerpoint/2010/main" val="3889854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1755</Words>
  <Application>Microsoft Office PowerPoint</Application>
  <PresentationFormat>Panoramiczny</PresentationFormat>
  <Paragraphs>164</Paragraphs>
  <Slides>28</Slides>
  <Notes>17</Notes>
  <HiddenSlides>0</HiddenSlides>
  <MMClips>0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28</vt:i4>
      </vt:variant>
    </vt:vector>
  </HeadingPairs>
  <TitlesOfParts>
    <vt:vector size="37" baseType="lpstr">
      <vt:lpstr>-apple-system</vt:lpstr>
      <vt:lpstr>Aptos</vt:lpstr>
      <vt:lpstr>Arial</vt:lpstr>
      <vt:lpstr>Calibri</vt:lpstr>
      <vt:lpstr>firaregular</vt:lpstr>
      <vt:lpstr>Oswald</vt:lpstr>
      <vt:lpstr>Söhne</vt:lpstr>
      <vt:lpstr>Wingdings</vt:lpstr>
      <vt:lpstr>Office Theme</vt:lpstr>
      <vt:lpstr>HOLISTYCZNE PODEJŚCIE DO JAKOŚCI DANYCH</vt:lpstr>
      <vt:lpstr>Prezentacja programu PowerPoint</vt:lpstr>
      <vt:lpstr>Roman Czarko-Wasiutycz</vt:lpstr>
      <vt:lpstr>Agenda</vt:lpstr>
      <vt:lpstr>Jakoś(ć) danych</vt:lpstr>
      <vt:lpstr>Misja statystyki publicznej</vt:lpstr>
      <vt:lpstr>Jakość danych (statystycznych) oparta na definicji jakości Europejskiego Systemu Statystycznego</vt:lpstr>
      <vt:lpstr>1. Przydatność</vt:lpstr>
      <vt:lpstr>2. Dokładność</vt:lpstr>
      <vt:lpstr>3. Aktualność i terminowość</vt:lpstr>
      <vt:lpstr>4. Dostępność i przejrzystość</vt:lpstr>
      <vt:lpstr>5. Porównywalność</vt:lpstr>
      <vt:lpstr>6. Spójność</vt:lpstr>
      <vt:lpstr>Metryki jakości danych w  Microsoft Cloud Adoption Framework</vt:lpstr>
      <vt:lpstr>Odpowiedzialność za jakość danych</vt:lpstr>
      <vt:lpstr>Kto odpowiada za jakość danych?</vt:lpstr>
      <vt:lpstr>Kto odpowiada za jakość danych?</vt:lpstr>
      <vt:lpstr>Prezentacja programu PowerPoint</vt:lpstr>
      <vt:lpstr>Wdrażanie „Data Quality”</vt:lpstr>
      <vt:lpstr>Kroki do poprawy jakości danych</vt:lpstr>
      <vt:lpstr>Aspekty techniczne</vt:lpstr>
      <vt:lpstr>Aspekty techniczne</vt:lpstr>
      <vt:lpstr>Pomocne narzędzia</vt:lpstr>
      <vt:lpstr>Podsumowanie</vt:lpstr>
      <vt:lpstr>Prezentacja programu PowerPoint</vt:lpstr>
      <vt:lpstr>Podsumowanie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Michał Sadowski</dc:creator>
  <cp:lastModifiedBy>Roman Czarko-Wasiutycz</cp:lastModifiedBy>
  <cp:revision>109</cp:revision>
  <dcterms:created xsi:type="dcterms:W3CDTF">2024-04-18T18:49:17Z</dcterms:created>
  <dcterms:modified xsi:type="dcterms:W3CDTF">2024-05-15T06:32:35Z</dcterms:modified>
</cp:coreProperties>
</file>